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22"/>
  </p:notesMasterIdLst>
  <p:sldIdLst>
    <p:sldId id="256" r:id="rId6"/>
    <p:sldId id="5884" r:id="rId7"/>
    <p:sldId id="5975" r:id="rId8"/>
    <p:sldId id="5974" r:id="rId9"/>
    <p:sldId id="5914" r:id="rId10"/>
    <p:sldId id="5951" r:id="rId11"/>
    <p:sldId id="5952" r:id="rId12"/>
    <p:sldId id="5972" r:id="rId13"/>
    <p:sldId id="5962" r:id="rId14"/>
    <p:sldId id="5919" r:id="rId15"/>
    <p:sldId id="5973" r:id="rId16"/>
    <p:sldId id="5967" r:id="rId17"/>
    <p:sldId id="2147476913" r:id="rId18"/>
    <p:sldId id="5969" r:id="rId19"/>
    <p:sldId id="5971" r:id="rId20"/>
    <p:sldId id="5862" r:id="rId21"/>
  </p:sldIdLst>
  <p:sldSz cx="12192000" cy="6858000"/>
  <p:notesSz cx="6858000" cy="1809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ssam Kamel" initials="WK" lastIdx="10" clrIdx="0">
    <p:extLst>
      <p:ext uri="{19B8F6BF-5375-455C-9EA6-DF929625EA0E}">
        <p15:presenceInfo xmlns:p15="http://schemas.microsoft.com/office/powerpoint/2012/main" userId="S::wkamel@americana-food.com::517d29a0-d6e8-4aa7-9e87-f0429b713dbc" providerId="AD"/>
      </p:ext>
    </p:extLst>
  </p:cmAuthor>
  <p:cmAuthor id="2" name="Neeraj Tiwari" initials="NT" lastIdx="1" clrIdx="1">
    <p:extLst>
      <p:ext uri="{19B8F6BF-5375-455C-9EA6-DF929625EA0E}">
        <p15:presenceInfo xmlns:p15="http://schemas.microsoft.com/office/powerpoint/2012/main" userId="S::ntiwari@americana-food.com::0e3a016d-5711-4841-90e4-d40e5e635b9b" providerId="AD"/>
      </p:ext>
    </p:extLst>
  </p:cmAuthor>
  <p:cmAuthor id="3" name="Arijit Bhattacharyya" initials="AB" lastIdx="5" clrIdx="2">
    <p:extLst>
      <p:ext uri="{19B8F6BF-5375-455C-9EA6-DF929625EA0E}">
        <p15:presenceInfo xmlns:p15="http://schemas.microsoft.com/office/powerpoint/2012/main" userId="S::abhattacharyya@americana-food.com::9661b2c7-63d4-498c-a6ed-fefe6873a914" providerId="AD"/>
      </p:ext>
    </p:extLst>
  </p:cmAuthor>
  <p:cmAuthor id="4" name="laksh31virmani" initials="la" lastIdx="2" clrIdx="3">
    <p:extLst>
      <p:ext uri="{19B8F6BF-5375-455C-9EA6-DF929625EA0E}">
        <p15:presenceInfo xmlns:p15="http://schemas.microsoft.com/office/powerpoint/2012/main" userId="S::laksh31virmani_outlook.com#ext#@americanafood.onmicrosoft.com::b2207506-37d0-4a2e-a38f-a8e13d6588f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F8"/>
    <a:srgbClr val="F694A0"/>
    <a:srgbClr val="C00000"/>
    <a:srgbClr val="843C0C"/>
    <a:srgbClr val="EC6568"/>
    <a:srgbClr val="F294A0"/>
    <a:srgbClr val="656D78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6329" autoAdjust="0"/>
  </p:normalViewPr>
  <p:slideViewPr>
    <p:cSldViewPr snapToGrid="0">
      <p:cViewPr varScale="1">
        <p:scale>
          <a:sx n="77" d="100"/>
          <a:sy n="77" d="100"/>
        </p:scale>
        <p:origin x="96" y="830"/>
      </p:cViewPr>
      <p:guideLst/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259" d="100"/>
          <a:sy n="259" d="100"/>
        </p:scale>
        <p:origin x="184" y="10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B8033-6D40-4024-963C-B7DB48FCB660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B2069-C4E0-42ED-9632-F058DF8FC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1209887" y="3542586"/>
            <a:ext cx="9679094" cy="335613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63938" y="558800"/>
            <a:ext cx="4972050" cy="27971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9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4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0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4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5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7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8736-3219-427D-8212-C63915F1F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D475E-3564-452F-A685-679C4860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CDDB8-A2B0-4DEA-A25F-571077CC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557D-E9C7-49D7-9D4C-EE031853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BF372-626A-467A-A6A3-23AB7363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5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4DF7-E31B-41C9-B962-ACF93CEF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634F0-9388-482E-A834-2EB9ED6B2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F4E6B-6B30-4D5E-BEDA-4458501C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29708-FF59-4E38-BC70-1CED1867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061-EEA4-495A-AF50-3E911E46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6E5A0-4B91-4558-BD4B-1343432F1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BC851-EE8B-4136-B720-57B0BB1A5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3FD8-57A9-4C95-BEA0-693E9156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FD9F2-16EA-4F74-8D8E-E94143F51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5680E-D6D1-4A07-9DB0-D373FDAA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6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ax&#10;&#10;Description automatically generated">
            <a:extLst>
              <a:ext uri="{FF2B5EF4-FFF2-40B4-BE49-F238E27FC236}">
                <a16:creationId xmlns:a16="http://schemas.microsoft.com/office/drawing/2014/main" id="{D42AC89A-937B-4D91-A2DC-982D3F326F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8365" cy="2714625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0165047-BBC0-4EE4-B475-0F934B6A03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3028" y="307050"/>
            <a:ext cx="11291460" cy="3391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kumimoji="0" lang="en-US" sz="22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Table of Contents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5FBB5FB-D204-45EF-A961-30AA97CDB5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340" y="685859"/>
            <a:ext cx="11291460" cy="46137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00000"/>
              </a:buClr>
              <a:buFontTx/>
              <a:buNone/>
              <a:defRPr sz="1600" b="1">
                <a:solidFill>
                  <a:srgbClr val="C00000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Char char="•"/>
              <a:tabLst/>
              <a:defRPr sz="1400" b="1"/>
            </a:lvl2pPr>
            <a:lvl3pPr marL="1200150" indent="-285750">
              <a:buFont typeface="Calibri" panose="020F0502020204030204" pitchFamily="34" charset="0"/>
              <a:buChar char="₋"/>
              <a:defRPr sz="12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F2F519-219D-4AB0-9554-7F60CCFA55C5}"/>
              </a:ext>
            </a:extLst>
          </p:cNvPr>
          <p:cNvSpPr/>
          <p:nvPr userDrawn="1"/>
        </p:nvSpPr>
        <p:spPr>
          <a:xfrm>
            <a:off x="0" y="450265"/>
            <a:ext cx="324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08B330-FD8E-40C1-8063-A6D887EF863C}"/>
              </a:ext>
            </a:extLst>
          </p:cNvPr>
          <p:cNvSpPr txBox="1">
            <a:spLocks/>
          </p:cNvSpPr>
          <p:nvPr userDrawn="1"/>
        </p:nvSpPr>
        <p:spPr>
          <a:xfrm>
            <a:off x="11850872" y="6546043"/>
            <a:ext cx="324000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>
              <a:solidFill>
                <a:srgbClr val="ACADAD"/>
              </a:solidFill>
              <a:latin typeface="+mn-lt"/>
            </a:endParaRP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A9F427-7FCF-48BB-9CDD-E0610028C3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3340" y="1190890"/>
            <a:ext cx="11291460" cy="3834234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79388" algn="l"/>
              </a:tabLst>
              <a:defRPr sz="1600" b="0" i="0">
                <a:solidFill>
                  <a:schemeClr val="tx1"/>
                </a:solidFill>
              </a:defRPr>
            </a:lvl1pPr>
            <a:lvl2pPr marL="360363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Char char="•"/>
              <a:tabLst>
                <a:tab pos="623888" algn="l"/>
              </a:tabLst>
              <a:defRPr sz="1600" b="0"/>
            </a:lvl2pPr>
            <a:lvl3pPr marL="539750" indent="-1793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₋"/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is simply dummy text of the printing and typesetting industry.</a:t>
            </a:r>
          </a:p>
          <a:p>
            <a:pPr lvl="1"/>
            <a:r>
              <a:rPr lang="en-US"/>
              <a:t>Lorem Ipsum is simply dummy text of the printing and typesetting industry.</a:t>
            </a:r>
          </a:p>
          <a:p>
            <a:pPr lvl="2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5" name="AutoShape 200">
            <a:extLst>
              <a:ext uri="{FF2B5EF4-FFF2-40B4-BE49-F238E27FC236}">
                <a16:creationId xmlns:a16="http://schemas.microsoft.com/office/drawing/2014/main" id="{54E264C7-C609-40BE-A681-B7BFD5334278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9371734" y="2165"/>
            <a:ext cx="271463" cy="190800"/>
          </a:xfrm>
          <a:prstGeom prst="rtTriangle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lIns="93296" tIns="46648" rIns="93296" bIns="46648" anchor="ctr"/>
          <a:lstStyle/>
          <a:p>
            <a:pPr lvl="0"/>
            <a:endParaRPr lang="en-US"/>
          </a:p>
        </p:txBody>
      </p:sp>
      <p:sp>
        <p:nvSpPr>
          <p:cNvPr id="36" name="Rectangle 201">
            <a:extLst>
              <a:ext uri="{FF2B5EF4-FFF2-40B4-BE49-F238E27FC236}">
                <a16:creationId xmlns:a16="http://schemas.microsoft.com/office/drawing/2014/main" id="{4BCCCFF1-7405-4140-9457-9BC2BB4E5F1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643197" y="2165"/>
            <a:ext cx="2556000" cy="190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lIns="93296" tIns="46648" rIns="93296" bIns="46648" anchor="ctr"/>
          <a:lstStyle/>
          <a:p>
            <a:pPr lvl="0"/>
            <a:endParaRPr lang="en-US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559C061-27D0-41CA-BD16-6CD4257133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67449" y="-10728"/>
            <a:ext cx="1284936" cy="180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Clr>
                <a:srgbClr val="C00000"/>
              </a:buClr>
              <a:buFont typeface="Wingdings" panose="05000000000000000000" pitchFamily="2" charset="2"/>
              <a:buNone/>
              <a:tabLst>
                <a:tab pos="179388" algn="l"/>
              </a:tabLst>
              <a:defRPr sz="1000" b="0" i="0">
                <a:solidFill>
                  <a:schemeClr val="tx1"/>
                </a:solidFill>
              </a:defRPr>
            </a:lvl1pPr>
            <a:lvl2pPr marL="360363" marR="0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Char char="•"/>
              <a:tabLst>
                <a:tab pos="623888" algn="l"/>
              </a:tabLst>
              <a:defRPr sz="1600" b="0"/>
            </a:lvl2pPr>
            <a:lvl3pPr marL="539750" indent="-179388">
              <a:buFont typeface="Calibri" panose="020F0502020204030204" pitchFamily="34" charset="0"/>
              <a:buChar char="₋"/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Text tracker</a:t>
            </a:r>
          </a:p>
        </p:txBody>
      </p:sp>
    </p:spTree>
    <p:extLst>
      <p:ext uri="{BB962C8B-B14F-4D97-AF65-F5344CB8AC3E}">
        <p14:creationId xmlns:p14="http://schemas.microsoft.com/office/powerpoint/2010/main" val="4174563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2137">
          <p15:clr>
            <a:srgbClr val="FBAE40"/>
          </p15:clr>
        </p15:guide>
        <p15:guide id="5" orient="horz" pos="164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1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744A-5093-294C-9EF8-B6D2C9D95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3F17D-63F3-9E4D-8E8F-CA4E80258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4E9FF-421C-3D49-B801-B5DD89DD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B196F-E802-424E-9642-06E7806C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895C1-3049-864F-92A3-7883CECA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23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6D27-FACB-574A-9A51-3553ECA9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AB94-1A93-BD4B-93E4-C611915E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5F38B-644E-0740-9451-5A6C6189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203-B4B0-8E42-921F-58E28BDF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649F2-1B3E-4B43-95B4-5B5E6880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5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D28A-428E-A447-AC33-79DFCFBC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6C48C-CA02-E74E-8DA1-F05BCA0F6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D41AF-F45C-064B-82DA-20624300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CAB62-2884-C543-B5FD-EA697AB1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72B90-3397-5B40-A1B0-5A946C0E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15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58F4-4019-EA47-8D67-DD14BE5D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31A11-BD14-E84D-8D27-0FE78CE47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B2BFE-94A0-4D4C-B4C4-CCF9E1239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133B-AC01-C94B-BC66-6FF75C6D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46BEF-AB49-F94B-B409-631C7C15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A4AFB-32A5-6B49-B4CE-76F06FDC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09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4D84-EB36-8149-96EF-942AAF20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0DF2F-16B6-7B47-A749-8CA14979A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C337E-E7CC-2C40-83E0-AD24D2A08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002FA-4EED-FF47-8BD9-018DCBEBA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2FD1A1-9C83-914B-A775-6A6AF359A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E68D4-238D-5046-BCEE-2EFBB41F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30526-6AF0-8949-B836-5C7F53767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4AEDA-BAB4-0C49-A12E-33333866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81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E4B3-1679-3B4A-96C4-B7A5EAAC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AC54F-70FF-914B-B404-1066EB3F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144B5-F558-FB44-91B8-9851B4ED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8A9D2-31D8-7F46-809A-81584BFA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8F09-0B72-4259-8E2F-1D467178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2219-A5BE-4F1F-8801-CFE5942AB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98C30-13AD-4D1C-AEDC-9F28243E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64067-19C6-4407-92B9-E185A3C8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E8B0-B1C6-4304-AE65-AFCC8846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10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2F44-4E5D-A440-B42E-FAEB5B55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30518-5046-3E49-B3FA-63DFE809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7CE91-AD79-A146-959F-038A29CC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DA39-76A2-0A45-958E-EEB0FE02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D3FB-1FCF-1D46-8D7B-712F1467E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27D19-268B-924D-98BF-643ED437D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5F7-06BE-A249-9C37-2868FFB7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48E20-D987-0745-8345-B0A9CEF2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30C51-86FE-A046-933E-C0F0ED9F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322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2EAB-D27B-E245-841A-455701030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1519B-9A23-3346-A250-E3FF5B5BA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05301-DBC9-5543-AF65-31492C169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00DDE-800C-A04D-8EDC-E8CA0DF8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3A410-47A8-A147-8D46-77D3A93D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68223-9AD7-1946-BA6B-98DFC761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17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BD41-BF91-BA44-9014-4998F44B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B8E76-62A1-6A46-AEF1-4BA6147E7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EE93-9D2C-314D-AC15-99FF337A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BA2F4-EC56-484B-BF1E-E5B33129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F1C8F-38BE-D24E-A801-4A830172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52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00FE32-FDBA-3242-93C9-DD250CC77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3BACC-2D4C-E246-8E05-32F147FE3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0167-0551-554E-98D0-B74E23EF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D67A-C5C9-B749-AB2D-8B82F39B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FA161-CB01-3E48-9BE5-DC98302B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46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A647F7-9A0F-408F-B8F4-8692E129A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CD73DD0-F472-4ADD-AB70-3AC9DA4F11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602" y="1899301"/>
            <a:ext cx="5377543" cy="11925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 is simply dummy text of the.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1D155F-3B13-4AD2-814E-AD0F7FBC2C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600" y="446995"/>
            <a:ext cx="5377543" cy="18191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algn="l">
              <a:defRPr/>
            </a:lvl2pPr>
          </a:lstStyle>
          <a:p>
            <a:pPr lvl="0"/>
            <a:r>
              <a:rPr lang="en-US"/>
              <a:t>18.02.19 | Version 1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3003053-F0A4-48CA-80F6-FB0276BDEE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603" y="3614204"/>
            <a:ext cx="5090052" cy="15943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rgbClr val="595B5A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2B2DA3-AC55-4910-A7C5-59720CE6DA8F}"/>
              </a:ext>
            </a:extLst>
          </p:cNvPr>
          <p:cNvSpPr/>
          <p:nvPr userDrawn="1"/>
        </p:nvSpPr>
        <p:spPr>
          <a:xfrm>
            <a:off x="548419" y="3068976"/>
            <a:ext cx="1440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45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>
  <p:cSld name="1_Two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423595" y="289940"/>
            <a:ext cx="11344808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11828526" y="6595364"/>
            <a:ext cx="167004" cy="14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5400" marR="0" lvl="1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5400" marR="0" lvl="2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5400" marR="0" lvl="3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400" marR="0" lvl="4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400" marR="0" lvl="5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5400" marR="0" lvl="6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400" marR="0" lvl="7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400" marR="0" lvl="8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4821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9A89-1BA5-4985-A681-91AE6311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C9F2-63E4-472A-B54E-9F9C6692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1CCF-8617-4DA9-8C44-AF6A30C1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96442-FD0C-4434-9B6A-235BBB8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9160E-D52F-4848-A560-FFAC22E0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B0A5-A76E-4239-A265-E6ABBD4E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9C81-B680-45D8-998C-BD9AE8C83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739E-3032-47D2-8336-9A71CF334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11502-E0CB-4250-856A-E743FD5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2888E-0782-4688-A6F1-3B81FD3E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36DFF-36F5-42E3-921B-D8C577EE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C71-B528-42A8-A069-5A623DDD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35B2-E674-48B1-AE45-1E05D6AD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CEA5C-E362-4EEE-94F8-9511F09D1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7FC22-69C2-4AAD-9415-FBE371C8A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F493E-0D7E-4CDD-8038-3F56D1DC8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81786A-597A-4D37-BE30-23F28951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67748-481A-46F4-B498-CCECD2F8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2E085-C95E-4155-845A-2E43137C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8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6C38-8111-4EF7-AC28-AD637D74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4ECF-FE05-45A9-86A3-A01B1247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382E3-82E7-48B9-A165-4C4A80FB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5AB23-F651-4E5D-A253-C362FE27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1C560-D280-4E0D-8B85-3E3EBA21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D7E3A-86E4-4F99-9409-58836751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E2C13-B339-4C75-8A2C-68CEF649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9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D1BD-96EE-4940-A648-8F96E985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B520-08C5-4AC5-BA0E-A7EF1A5A8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D6669-A556-496A-9C6E-2033D9AA2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F64A6-651E-41AD-8DDA-89C009D4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5F84-1BF8-415E-AD03-E734CD29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D2FCF-0DD9-44C6-AB5A-96F63B4B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6119-8DCD-4744-B746-F43EFA9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6CCF8-79D0-4CF3-BBC8-418D23793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B48AA-B826-4145-951F-BA2DBF3A9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03005-D436-4527-908D-98C6D37C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2449D-B60B-49DB-B59C-A4EB6D56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E2163-B449-4D5A-8A38-5F1B30B6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76A04-7DB0-4DCE-9909-EE725D76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6364D-3716-43DA-8D62-615E8DCD0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C6A33-1B7E-43B4-88DF-76C079A8A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0B55F-7826-4AD8-887F-3DD5BFB912A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52B88-CF55-42A3-BF22-DB0B911DC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721EF-339B-4FE3-A396-8EEBF0A5F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0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81E43-98C4-4D4C-BC7F-733EC800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CE49B-567B-A94F-8CA4-4D3101CD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B9A3-098F-3B47-B4A7-64F0622C2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8918D-6798-F546-9EBF-99D3306EFD9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8E32A-93A4-174D-97AA-BF2C691C1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3E6E-DD98-5541-B00E-BE6C70F05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1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-709748" y="-118871"/>
            <a:ext cx="12192000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 txBox="1">
            <a:spLocks noGrp="1"/>
          </p:cNvSpPr>
          <p:nvPr>
            <p:ph type="title"/>
          </p:nvPr>
        </p:nvSpPr>
        <p:spPr>
          <a:xfrm>
            <a:off x="709748" y="2587150"/>
            <a:ext cx="5491759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IN" sz="2300" dirty="0">
                <a:solidFill>
                  <a:srgbClr val="0070C0"/>
                </a:solidFill>
              </a:rPr>
              <a:t>AMERICANA LAST MILE DELIVERY PLATFORM</a:t>
            </a:r>
            <a:br>
              <a:rPr lang="en-IN" sz="2300" dirty="0">
                <a:solidFill>
                  <a:srgbClr val="0070C0"/>
                </a:solidFill>
              </a:rPr>
            </a:br>
            <a:r>
              <a:rPr lang="en-IN" sz="1800" b="0" dirty="0">
                <a:solidFill>
                  <a:srgbClr val="0070C0"/>
                </a:solidFill>
              </a:rPr>
              <a:t>(Technical Design)</a:t>
            </a:r>
          </a:p>
        </p:txBody>
      </p:sp>
      <p:sp>
        <p:nvSpPr>
          <p:cNvPr id="61" name="Google Shape;61;p1"/>
          <p:cNvSpPr/>
          <p:nvPr/>
        </p:nvSpPr>
        <p:spPr>
          <a:xfrm>
            <a:off x="7976616" y="2237232"/>
            <a:ext cx="2112645" cy="426720"/>
          </a:xfrm>
          <a:custGeom>
            <a:avLst/>
            <a:gdLst/>
            <a:ahLst/>
            <a:cxnLst/>
            <a:rect l="l" t="t" r="r" b="b"/>
            <a:pathLst>
              <a:path w="2112645" h="426719" extrusionOk="0">
                <a:moveTo>
                  <a:pt x="0" y="426720"/>
                </a:moveTo>
                <a:lnTo>
                  <a:pt x="2112264" y="426720"/>
                </a:lnTo>
                <a:lnTo>
                  <a:pt x="2112264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solidFill>
            <a:srgbClr val="C61F1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7933943" y="2042160"/>
            <a:ext cx="2200655" cy="9052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7524115" y="3310128"/>
            <a:ext cx="3114040" cy="76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GREAT PEOPLE, GREAT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FOOD, GREAT COMPANY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78739" y="403567"/>
            <a:ext cx="358936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RESTAURANT DIVISION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4614890" y="5539120"/>
            <a:ext cx="1438910" cy="0"/>
          </a:xfrm>
          <a:custGeom>
            <a:avLst/>
            <a:gdLst/>
            <a:ahLst/>
            <a:cxnLst/>
            <a:rect l="l" t="t" r="r" b="b"/>
            <a:pathLst>
              <a:path w="1438910" h="120000" extrusionOk="0">
                <a:moveTo>
                  <a:pt x="0" y="0"/>
                </a:moveTo>
                <a:lnTo>
                  <a:pt x="1438656" y="0"/>
                </a:lnTo>
              </a:path>
            </a:pathLst>
          </a:custGeom>
          <a:noFill/>
          <a:ln w="45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86DA28-51BD-3A01-83F5-A393A5B32B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ALMP Platform – Disaster Recovery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69B49-EC20-1624-4889-F067CB333D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11/01/2023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443EBA-28DA-A0A3-7FB5-59056077B986}"/>
              </a:ext>
            </a:extLst>
          </p:cNvPr>
          <p:cNvSpPr/>
          <p:nvPr/>
        </p:nvSpPr>
        <p:spPr>
          <a:xfrm>
            <a:off x="637040" y="2703105"/>
            <a:ext cx="10535483" cy="3137769"/>
          </a:xfrm>
          <a:prstGeom prst="roundRect">
            <a:avLst>
              <a:gd name="adj" fmla="val 16667"/>
            </a:avLst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400" b="1">
              <a:solidFill>
                <a:schemeClr val="tx1"/>
              </a:solidFill>
              <a:latin typeface="+mj-lt"/>
              <a:ea typeface="ＭＳ Ｐゴシック" pitchFamily="-12" charset="-12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6E3BFA-D556-FCC0-08CF-4E73F238183F}"/>
              </a:ext>
            </a:extLst>
          </p:cNvPr>
          <p:cNvSpPr/>
          <p:nvPr/>
        </p:nvSpPr>
        <p:spPr>
          <a:xfrm>
            <a:off x="997599" y="3031628"/>
            <a:ext cx="4094882" cy="1305516"/>
          </a:xfrm>
          <a:prstGeom prst="roundRect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400" b="1">
              <a:solidFill>
                <a:schemeClr val="tx1"/>
              </a:solidFill>
              <a:latin typeface="+mj-lt"/>
              <a:ea typeface="ＭＳ Ｐゴシック" pitchFamily="-12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D88A-0E8F-CAC1-B060-7039CDFB3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87" y="2912891"/>
            <a:ext cx="356665" cy="223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790FF-CE44-06E1-65C9-E5636E34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88" y="3524679"/>
            <a:ext cx="410508" cy="28504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9E557-B89F-5B57-7434-5790A8CA2BA3}"/>
              </a:ext>
            </a:extLst>
          </p:cNvPr>
          <p:cNvSpPr/>
          <p:nvPr/>
        </p:nvSpPr>
        <p:spPr>
          <a:xfrm rot="10800000" flipV="1">
            <a:off x="9895623" y="2869918"/>
            <a:ext cx="953017" cy="2832896"/>
          </a:xfrm>
          <a:prstGeom prst="roundRect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400" b="1">
              <a:solidFill>
                <a:schemeClr val="tx1"/>
              </a:solidFill>
              <a:latin typeface="+mj-lt"/>
              <a:ea typeface="ＭＳ Ｐゴシック" pitchFamily="-12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58D240-7BF1-FE21-E42E-B6B249CE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0826" y="4592984"/>
            <a:ext cx="410722" cy="32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E0A840-0674-AA64-E316-BE305D2DB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2892" y="3434074"/>
            <a:ext cx="466591" cy="326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383FC-B560-96BD-5E9F-ED4A9FBB9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7252" y="2900318"/>
            <a:ext cx="462230" cy="351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F93354-905D-ED1E-774A-5C2B4C1E7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7658" y="4041534"/>
            <a:ext cx="372419" cy="343455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945A8B91-8CE8-CEEF-E480-889A776221A4}"/>
              </a:ext>
            </a:extLst>
          </p:cNvPr>
          <p:cNvSpPr txBox="1"/>
          <p:nvPr/>
        </p:nvSpPr>
        <p:spPr bwMode="auto">
          <a:xfrm>
            <a:off x="7481093" y="2741071"/>
            <a:ext cx="2586977" cy="23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1100" b="1" dirty="0">
                <a:latin typeface="+mj-lt"/>
              </a:rPr>
              <a:t>DR region North Europe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65289-BD3C-A202-5DC0-733E1AD915BB}"/>
              </a:ext>
            </a:extLst>
          </p:cNvPr>
          <p:cNvCxnSpPr>
            <a:cxnSpLocks/>
          </p:cNvCxnSpPr>
          <p:nvPr/>
        </p:nvCxnSpPr>
        <p:spPr>
          <a:xfrm>
            <a:off x="3316415" y="4069077"/>
            <a:ext cx="0" cy="615027"/>
          </a:xfrm>
          <a:prstGeom prst="straightConnector1">
            <a:avLst/>
          </a:prstGeom>
          <a:ln w="222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5F53C66-8EA8-A989-A25A-4BE63668F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3336" y="3592919"/>
            <a:ext cx="289325" cy="147455"/>
          </a:xfrm>
          <a:prstGeom prst="rect">
            <a:avLst/>
          </a:prstGeom>
        </p:spPr>
      </p:pic>
      <p:sp>
        <p:nvSpPr>
          <p:cNvPr id="19" name="TextBox 22">
            <a:extLst>
              <a:ext uri="{FF2B5EF4-FFF2-40B4-BE49-F238E27FC236}">
                <a16:creationId xmlns:a16="http://schemas.microsoft.com/office/drawing/2014/main" id="{E5C71E5B-13F7-3613-3897-5C8862F45FDA}"/>
              </a:ext>
            </a:extLst>
          </p:cNvPr>
          <p:cNvSpPr txBox="1"/>
          <p:nvPr/>
        </p:nvSpPr>
        <p:spPr bwMode="auto">
          <a:xfrm>
            <a:off x="917225" y="4510694"/>
            <a:ext cx="1477256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Prod- Spoke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DC329C-7C4E-FDC3-76FD-5134A5AA1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9714" y="2610376"/>
            <a:ext cx="443482" cy="2476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64D8DD-AD66-B94C-D546-76958C4BE7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7677" y="3679954"/>
            <a:ext cx="134702" cy="134093"/>
          </a:xfrm>
          <a:prstGeom prst="rect">
            <a:avLst/>
          </a:prstGeom>
        </p:spPr>
      </p:pic>
      <p:sp>
        <p:nvSpPr>
          <p:cNvPr id="22" name="TextBox 26">
            <a:extLst>
              <a:ext uri="{FF2B5EF4-FFF2-40B4-BE49-F238E27FC236}">
                <a16:creationId xmlns:a16="http://schemas.microsoft.com/office/drawing/2014/main" id="{C6C5A561-E5AB-F377-E1B0-34B03228AA1A}"/>
              </a:ext>
            </a:extLst>
          </p:cNvPr>
          <p:cNvSpPr txBox="1"/>
          <p:nvPr/>
        </p:nvSpPr>
        <p:spPr bwMode="auto">
          <a:xfrm rot="16200000">
            <a:off x="2707621" y="4243824"/>
            <a:ext cx="938746" cy="248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vnet peering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DEE802-3356-A5D8-FFAE-975EB7A92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9119" y="5128604"/>
            <a:ext cx="328250" cy="343436"/>
          </a:xfrm>
          <a:prstGeom prst="rect">
            <a:avLst/>
          </a:prstGeom>
        </p:spPr>
      </p:pic>
      <p:sp>
        <p:nvSpPr>
          <p:cNvPr id="24" name="TextBox 29">
            <a:extLst>
              <a:ext uri="{FF2B5EF4-FFF2-40B4-BE49-F238E27FC236}">
                <a16:creationId xmlns:a16="http://schemas.microsoft.com/office/drawing/2014/main" id="{25B1D52E-5808-F257-093E-169043F9A8E6}"/>
              </a:ext>
            </a:extLst>
          </p:cNvPr>
          <p:cNvSpPr txBox="1"/>
          <p:nvPr/>
        </p:nvSpPr>
        <p:spPr bwMode="auto">
          <a:xfrm>
            <a:off x="3574618" y="3916541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API Management</a:t>
            </a: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08775F69-EFFC-B329-B7EE-FA3C43044B55}"/>
              </a:ext>
            </a:extLst>
          </p:cNvPr>
          <p:cNvSpPr txBox="1"/>
          <p:nvPr/>
        </p:nvSpPr>
        <p:spPr bwMode="auto">
          <a:xfrm>
            <a:off x="573932" y="3857654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Azure Firewall (HA)</a:t>
            </a:r>
          </a:p>
        </p:txBody>
      </p:sp>
      <p:sp>
        <p:nvSpPr>
          <p:cNvPr id="26" name="TextBox 31">
            <a:extLst>
              <a:ext uri="{FF2B5EF4-FFF2-40B4-BE49-F238E27FC236}">
                <a16:creationId xmlns:a16="http://schemas.microsoft.com/office/drawing/2014/main" id="{680161EC-6B4A-364B-4BB0-3CA476F112A0}"/>
              </a:ext>
            </a:extLst>
          </p:cNvPr>
          <p:cNvSpPr txBox="1"/>
          <p:nvPr/>
        </p:nvSpPr>
        <p:spPr bwMode="auto">
          <a:xfrm>
            <a:off x="8203778" y="3812844"/>
            <a:ext cx="2000750" cy="33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API </a:t>
            </a:r>
          </a:p>
          <a:p>
            <a:pPr algn="ctr" eaLnBrk="0" hangingPunct="0"/>
            <a:r>
              <a:rPr lang="en-US" sz="900" b="1" dirty="0">
                <a:latin typeface="+mj-lt"/>
              </a:rPr>
              <a:t>Management</a:t>
            </a: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B437595D-4B57-0CEA-51F3-DEC30866FDDA}"/>
              </a:ext>
            </a:extLst>
          </p:cNvPr>
          <p:cNvSpPr txBox="1"/>
          <p:nvPr/>
        </p:nvSpPr>
        <p:spPr>
          <a:xfrm>
            <a:off x="4539144" y="939621"/>
            <a:ext cx="1500895" cy="237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b="1" dirty="0"/>
              <a:t>almp.americana.rest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228EA58-207A-A6E5-151B-3DCCB6D2918F}"/>
              </a:ext>
            </a:extLst>
          </p:cNvPr>
          <p:cNvSpPr/>
          <p:nvPr/>
        </p:nvSpPr>
        <p:spPr>
          <a:xfrm flipV="1">
            <a:off x="8407492" y="1922989"/>
            <a:ext cx="2802759" cy="555815"/>
          </a:xfrm>
          <a:prstGeom prst="roundRect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400" b="1">
              <a:solidFill>
                <a:schemeClr val="tx1"/>
              </a:solidFill>
              <a:latin typeface="+mj-lt"/>
              <a:ea typeface="ＭＳ Ｐゴシック" pitchFamily="-12" charset="-12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F03F3D-4966-3601-096B-8399F05F18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9686" y="2066655"/>
            <a:ext cx="1090357" cy="2436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B3D9A8-2C25-CF22-927E-BF643D8BB5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9986" y="2279824"/>
            <a:ext cx="901156" cy="1511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26F62F-7590-EF52-B9A0-0FEAF425A3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5264" y="2008521"/>
            <a:ext cx="829844" cy="3017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0B0F3D8-A281-501E-4324-C0FA863951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7617" y="2240892"/>
            <a:ext cx="974494" cy="22521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C65D7B8-213B-810A-9A1F-37E93B1C7DA9}"/>
              </a:ext>
            </a:extLst>
          </p:cNvPr>
          <p:cNvSpPr/>
          <p:nvPr/>
        </p:nvSpPr>
        <p:spPr bwMode="auto">
          <a:xfrm>
            <a:off x="1255672" y="3439326"/>
            <a:ext cx="597589" cy="391534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sp>
        <p:nvSpPr>
          <p:cNvPr id="34" name="TextBox 42">
            <a:extLst>
              <a:ext uri="{FF2B5EF4-FFF2-40B4-BE49-F238E27FC236}">
                <a16:creationId xmlns:a16="http://schemas.microsoft.com/office/drawing/2014/main" id="{F4E27D7B-2A98-F79E-BFF2-9E2E05D5039B}"/>
              </a:ext>
            </a:extLst>
          </p:cNvPr>
          <p:cNvSpPr txBox="1"/>
          <p:nvPr/>
        </p:nvSpPr>
        <p:spPr bwMode="auto">
          <a:xfrm>
            <a:off x="1774006" y="3904154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App Gateway + WAF</a:t>
            </a:r>
          </a:p>
        </p:txBody>
      </p:sp>
      <p:sp>
        <p:nvSpPr>
          <p:cNvPr id="35" name="TextBox 43">
            <a:extLst>
              <a:ext uri="{FF2B5EF4-FFF2-40B4-BE49-F238E27FC236}">
                <a16:creationId xmlns:a16="http://schemas.microsoft.com/office/drawing/2014/main" id="{D3532C93-977E-0CD5-F518-61FCE7EF87D6}"/>
              </a:ext>
            </a:extLst>
          </p:cNvPr>
          <p:cNvSpPr txBox="1"/>
          <p:nvPr/>
        </p:nvSpPr>
        <p:spPr bwMode="auto">
          <a:xfrm>
            <a:off x="2722234" y="3901060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UI Web VM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5799AD-02F3-06FC-F114-9493483452DA}"/>
              </a:ext>
            </a:extLst>
          </p:cNvPr>
          <p:cNvSpPr/>
          <p:nvPr/>
        </p:nvSpPr>
        <p:spPr bwMode="auto">
          <a:xfrm>
            <a:off x="4316361" y="3456263"/>
            <a:ext cx="597589" cy="391534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1706E2-960F-041B-600F-E96D323BE280}"/>
              </a:ext>
            </a:extLst>
          </p:cNvPr>
          <p:cNvGrpSpPr/>
          <p:nvPr/>
        </p:nvGrpSpPr>
        <p:grpSpPr>
          <a:xfrm>
            <a:off x="997600" y="4468389"/>
            <a:ext cx="4094882" cy="1235862"/>
            <a:chOff x="2310102" y="3509158"/>
            <a:chExt cx="3805789" cy="1361720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FBF360F3-B0C9-D58D-48B4-0BC59F702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6205" y="3509158"/>
              <a:ext cx="269686" cy="191225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ADD5D67B-96C4-CC01-924D-D5885681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05923" y="4071709"/>
              <a:ext cx="353995" cy="240487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AB8434A-6B66-603F-704D-4335A0BF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22876" y="4025134"/>
              <a:ext cx="263265" cy="285457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C155B25-9154-02DB-1D20-CD212D361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28519" y="4063361"/>
              <a:ext cx="273384" cy="287816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D7B63A2B-B1AF-8D57-736B-E38A66856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93713" y="4024472"/>
              <a:ext cx="466209" cy="200174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C0B0A12-FD17-4793-5534-5AA2B75767C8}"/>
                </a:ext>
              </a:extLst>
            </p:cNvPr>
            <p:cNvSpPr/>
            <p:nvPr/>
          </p:nvSpPr>
          <p:spPr bwMode="auto">
            <a:xfrm>
              <a:off x="2589250" y="3752720"/>
              <a:ext cx="3357036" cy="838907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+mj-lt"/>
                <a:ea typeface="ＭＳ Ｐゴシック" pitchFamily="-12" charset="-128"/>
              </a:endParaRP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1A9E52D3-0ED7-C06A-ECBF-5798A163AA89}"/>
                </a:ext>
              </a:extLst>
            </p:cNvPr>
            <p:cNvSpPr/>
            <p:nvPr/>
          </p:nvSpPr>
          <p:spPr>
            <a:xfrm>
              <a:off x="2310102" y="3592927"/>
              <a:ext cx="3759401" cy="1100324"/>
            </a:xfrm>
            <a:prstGeom prst="roundRect">
              <a:avLst/>
            </a:prstGeom>
            <a:noFill/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400" b="1">
                <a:solidFill>
                  <a:schemeClr val="tx1"/>
                </a:solidFill>
                <a:latin typeface="+mj-lt"/>
                <a:ea typeface="ＭＳ Ｐゴシック" pitchFamily="-12" charset="-128"/>
              </a:endParaRPr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91AD19E1-6B41-89AF-73CE-24A53B113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714738" y="4076808"/>
              <a:ext cx="255897" cy="250925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DB65089-5C39-C916-FBB2-C104FB769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480227" y="4078109"/>
              <a:ext cx="287570" cy="223685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145" name="TextBox 61">
              <a:extLst>
                <a:ext uri="{FF2B5EF4-FFF2-40B4-BE49-F238E27FC236}">
                  <a16:creationId xmlns:a16="http://schemas.microsoft.com/office/drawing/2014/main" id="{CCBBAD22-E357-B05D-1E41-EC7024012E13}"/>
                </a:ext>
              </a:extLst>
            </p:cNvPr>
            <p:cNvSpPr txBox="1"/>
            <p:nvPr/>
          </p:nvSpPr>
          <p:spPr bwMode="auto">
            <a:xfrm>
              <a:off x="2360677" y="4383509"/>
              <a:ext cx="1491428" cy="176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 dirty="0">
                  <a:latin typeface="+mj-lt"/>
                </a:rPr>
                <a:t>AKS (HA)</a:t>
              </a:r>
            </a:p>
          </p:txBody>
        </p:sp>
        <p:sp>
          <p:nvSpPr>
            <p:cNvPr id="146" name="TextBox 62">
              <a:extLst>
                <a:ext uri="{FF2B5EF4-FFF2-40B4-BE49-F238E27FC236}">
                  <a16:creationId xmlns:a16="http://schemas.microsoft.com/office/drawing/2014/main" id="{1524F4FB-8F83-DBE9-8424-99B127A50DE8}"/>
                </a:ext>
              </a:extLst>
            </p:cNvPr>
            <p:cNvSpPr txBox="1"/>
            <p:nvPr/>
          </p:nvSpPr>
          <p:spPr bwMode="auto">
            <a:xfrm>
              <a:off x="3096416" y="4399934"/>
              <a:ext cx="1491428" cy="176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 dirty="0">
                  <a:latin typeface="+mj-lt"/>
                </a:rPr>
                <a:t>PSQL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2351442-EC1D-C9A3-6F57-7A6BA0A500C0}"/>
                </a:ext>
              </a:extLst>
            </p:cNvPr>
            <p:cNvSpPr/>
            <p:nvPr/>
          </p:nvSpPr>
          <p:spPr bwMode="auto">
            <a:xfrm>
              <a:off x="3496572" y="3948711"/>
              <a:ext cx="633138" cy="514223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+mj-lt"/>
                <a:ea typeface="ＭＳ Ｐゴシック" pitchFamily="-12" charset="-128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8451B5A-1E25-A5E7-5FC7-B295CBE1148B}"/>
                </a:ext>
              </a:extLst>
            </p:cNvPr>
            <p:cNvSpPr/>
            <p:nvPr/>
          </p:nvSpPr>
          <p:spPr bwMode="auto">
            <a:xfrm>
              <a:off x="2716499" y="3942423"/>
              <a:ext cx="716390" cy="514223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+mj-lt"/>
                <a:ea typeface="ＭＳ Ｐゴシック" pitchFamily="-12" charset="-128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C21E1AB-B067-241D-6D6D-BCA9C0473FC2}"/>
                </a:ext>
              </a:extLst>
            </p:cNvPr>
            <p:cNvSpPr/>
            <p:nvPr/>
          </p:nvSpPr>
          <p:spPr bwMode="auto">
            <a:xfrm>
              <a:off x="4176538" y="3960680"/>
              <a:ext cx="1679967" cy="52436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+mj-lt"/>
                <a:ea typeface="ＭＳ Ｐゴシック" pitchFamily="-12" charset="-128"/>
              </a:endParaRPr>
            </a:p>
          </p:txBody>
        </p:sp>
        <p:sp>
          <p:nvSpPr>
            <p:cNvPr id="150" name="TextBox 66">
              <a:extLst>
                <a:ext uri="{FF2B5EF4-FFF2-40B4-BE49-F238E27FC236}">
                  <a16:creationId xmlns:a16="http://schemas.microsoft.com/office/drawing/2014/main" id="{C419C680-E742-3A7D-2DD7-A6AA260029FA}"/>
                </a:ext>
              </a:extLst>
            </p:cNvPr>
            <p:cNvSpPr txBox="1"/>
            <p:nvPr/>
          </p:nvSpPr>
          <p:spPr bwMode="auto">
            <a:xfrm>
              <a:off x="3674714" y="4426864"/>
              <a:ext cx="1491428" cy="176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 dirty="0">
                  <a:latin typeface="+mj-lt"/>
                </a:rPr>
                <a:t>KV</a:t>
              </a:r>
            </a:p>
          </p:txBody>
        </p:sp>
        <p:sp>
          <p:nvSpPr>
            <p:cNvPr id="151" name="TextBox 67">
              <a:extLst>
                <a:ext uri="{FF2B5EF4-FFF2-40B4-BE49-F238E27FC236}">
                  <a16:creationId xmlns:a16="http://schemas.microsoft.com/office/drawing/2014/main" id="{CC6E4482-2C23-9623-5CE5-424AB121D950}"/>
                </a:ext>
              </a:extLst>
            </p:cNvPr>
            <p:cNvSpPr txBox="1"/>
            <p:nvPr/>
          </p:nvSpPr>
          <p:spPr bwMode="auto">
            <a:xfrm>
              <a:off x="4177543" y="4417942"/>
              <a:ext cx="149142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>
                  <a:latin typeface="+mj-lt"/>
                </a:rPr>
                <a:t>Redis</a:t>
              </a:r>
            </a:p>
            <a:p>
              <a:pPr algn="ctr" eaLnBrk="0" hangingPunct="0"/>
              <a:r>
                <a:rPr lang="en-US" sz="900" b="1">
                  <a:latin typeface="+mj-lt"/>
                </a:rPr>
                <a:t> </a:t>
              </a:r>
              <a:r>
                <a:rPr lang="en-US" sz="900" b="1" dirty="0">
                  <a:latin typeface="+mj-lt"/>
                </a:rPr>
                <a:t>cache</a:t>
              </a:r>
            </a:p>
          </p:txBody>
        </p:sp>
        <p:sp>
          <p:nvSpPr>
            <p:cNvPr id="152" name="TextBox 68">
              <a:extLst>
                <a:ext uri="{FF2B5EF4-FFF2-40B4-BE49-F238E27FC236}">
                  <a16:creationId xmlns:a16="http://schemas.microsoft.com/office/drawing/2014/main" id="{DDDEDCE2-A868-FB82-8599-C56697E3B122}"/>
                </a:ext>
              </a:extLst>
            </p:cNvPr>
            <p:cNvSpPr txBox="1"/>
            <p:nvPr/>
          </p:nvSpPr>
          <p:spPr bwMode="auto">
            <a:xfrm>
              <a:off x="4573318" y="4694308"/>
              <a:ext cx="1491428" cy="176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 dirty="0">
                  <a:latin typeface="+mj-lt"/>
                </a:rPr>
                <a:t>ACR</a:t>
              </a:r>
            </a:p>
          </p:txBody>
        </p:sp>
      </p:grpSp>
      <p:sp>
        <p:nvSpPr>
          <p:cNvPr id="38" name="TextBox 69">
            <a:extLst>
              <a:ext uri="{FF2B5EF4-FFF2-40B4-BE49-F238E27FC236}">
                <a16:creationId xmlns:a16="http://schemas.microsoft.com/office/drawing/2014/main" id="{17FD70D2-7E56-ACC3-B3C0-6470CB010E17}"/>
              </a:ext>
            </a:extLst>
          </p:cNvPr>
          <p:cNvSpPr txBox="1"/>
          <p:nvPr/>
        </p:nvSpPr>
        <p:spPr bwMode="auto">
          <a:xfrm>
            <a:off x="9413261" y="3168156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Azure policies</a:t>
            </a:r>
          </a:p>
        </p:txBody>
      </p:sp>
      <p:sp>
        <p:nvSpPr>
          <p:cNvPr id="39" name="TextBox 70">
            <a:extLst>
              <a:ext uri="{FF2B5EF4-FFF2-40B4-BE49-F238E27FC236}">
                <a16:creationId xmlns:a16="http://schemas.microsoft.com/office/drawing/2014/main" id="{7A17DB52-A412-D2A4-DE7A-6E925B331EFE}"/>
              </a:ext>
            </a:extLst>
          </p:cNvPr>
          <p:cNvSpPr txBox="1"/>
          <p:nvPr/>
        </p:nvSpPr>
        <p:spPr bwMode="auto">
          <a:xfrm>
            <a:off x="9413261" y="3795002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Monitor</a:t>
            </a:r>
          </a:p>
        </p:txBody>
      </p:sp>
      <p:sp>
        <p:nvSpPr>
          <p:cNvPr id="40" name="TextBox 71">
            <a:extLst>
              <a:ext uri="{FF2B5EF4-FFF2-40B4-BE49-F238E27FC236}">
                <a16:creationId xmlns:a16="http://schemas.microsoft.com/office/drawing/2014/main" id="{00FB63C3-C611-C370-A6CC-199430CA820C}"/>
              </a:ext>
            </a:extLst>
          </p:cNvPr>
          <p:cNvSpPr txBox="1"/>
          <p:nvPr/>
        </p:nvSpPr>
        <p:spPr bwMode="auto">
          <a:xfrm>
            <a:off x="9458433" y="4399495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App insights</a:t>
            </a:r>
          </a:p>
        </p:txBody>
      </p:sp>
      <p:sp>
        <p:nvSpPr>
          <p:cNvPr id="41" name="TextBox 72">
            <a:extLst>
              <a:ext uri="{FF2B5EF4-FFF2-40B4-BE49-F238E27FC236}">
                <a16:creationId xmlns:a16="http://schemas.microsoft.com/office/drawing/2014/main" id="{4A65A95B-B48C-0FF8-3741-A7CD5E234C68}"/>
              </a:ext>
            </a:extLst>
          </p:cNvPr>
          <p:cNvSpPr txBox="1"/>
          <p:nvPr/>
        </p:nvSpPr>
        <p:spPr bwMode="auto">
          <a:xfrm>
            <a:off x="9427653" y="4864257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Log analytics</a:t>
            </a:r>
          </a:p>
        </p:txBody>
      </p:sp>
      <p:sp>
        <p:nvSpPr>
          <p:cNvPr id="42" name="TextBox 73">
            <a:extLst>
              <a:ext uri="{FF2B5EF4-FFF2-40B4-BE49-F238E27FC236}">
                <a16:creationId xmlns:a16="http://schemas.microsoft.com/office/drawing/2014/main" id="{FB72780B-3B89-3214-2905-799914E8F13C}"/>
              </a:ext>
            </a:extLst>
          </p:cNvPr>
          <p:cNvSpPr txBox="1"/>
          <p:nvPr/>
        </p:nvSpPr>
        <p:spPr bwMode="auto">
          <a:xfrm>
            <a:off x="9371755" y="5463454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Azure defender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D13EC1-792A-B4D9-F2C7-AD04901B11F9}"/>
              </a:ext>
            </a:extLst>
          </p:cNvPr>
          <p:cNvCxnSpPr>
            <a:cxnSpLocks/>
          </p:cNvCxnSpPr>
          <p:nvPr/>
        </p:nvCxnSpPr>
        <p:spPr>
          <a:xfrm>
            <a:off x="8790528" y="5916901"/>
            <a:ext cx="622733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5">
            <a:extLst>
              <a:ext uri="{FF2B5EF4-FFF2-40B4-BE49-F238E27FC236}">
                <a16:creationId xmlns:a16="http://schemas.microsoft.com/office/drawing/2014/main" id="{1B381766-3889-4839-B898-53333C968D08}"/>
              </a:ext>
            </a:extLst>
          </p:cNvPr>
          <p:cNvSpPr txBox="1"/>
          <p:nvPr/>
        </p:nvSpPr>
        <p:spPr bwMode="auto">
          <a:xfrm>
            <a:off x="9416946" y="5812075"/>
            <a:ext cx="1563917" cy="33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Inbound traffic from internet controlled via WAF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881704-155E-5F38-0F17-96D9F36D4573}"/>
              </a:ext>
            </a:extLst>
          </p:cNvPr>
          <p:cNvCxnSpPr>
            <a:cxnSpLocks/>
          </p:cNvCxnSpPr>
          <p:nvPr/>
        </p:nvCxnSpPr>
        <p:spPr>
          <a:xfrm flipH="1">
            <a:off x="8667996" y="6436132"/>
            <a:ext cx="793405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77">
            <a:extLst>
              <a:ext uri="{FF2B5EF4-FFF2-40B4-BE49-F238E27FC236}">
                <a16:creationId xmlns:a16="http://schemas.microsoft.com/office/drawing/2014/main" id="{D7C38EE6-205F-B34B-5412-0CA5EF008F0E}"/>
              </a:ext>
            </a:extLst>
          </p:cNvPr>
          <p:cNvSpPr txBox="1"/>
          <p:nvPr/>
        </p:nvSpPr>
        <p:spPr bwMode="auto">
          <a:xfrm>
            <a:off x="9413261" y="6154701"/>
            <a:ext cx="1563917" cy="460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Outbound traffic to  internet from the resource controller via Firewall</a:t>
            </a:r>
          </a:p>
        </p:txBody>
      </p:sp>
      <p:sp>
        <p:nvSpPr>
          <p:cNvPr id="47" name="TextBox 79">
            <a:extLst>
              <a:ext uri="{FF2B5EF4-FFF2-40B4-BE49-F238E27FC236}">
                <a16:creationId xmlns:a16="http://schemas.microsoft.com/office/drawing/2014/main" id="{7BE38498-2EE5-11B4-3589-5AACEFB996C8}"/>
              </a:ext>
            </a:extLst>
          </p:cNvPr>
          <p:cNvSpPr txBox="1"/>
          <p:nvPr/>
        </p:nvSpPr>
        <p:spPr bwMode="auto">
          <a:xfrm>
            <a:off x="8437345" y="5294576"/>
            <a:ext cx="1604719" cy="33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Storage </a:t>
            </a:r>
          </a:p>
          <a:p>
            <a:pPr algn="ctr" eaLnBrk="0" hangingPunct="0"/>
            <a:r>
              <a:rPr lang="en-US" sz="900" b="1" dirty="0">
                <a:latin typeface="+mj-lt"/>
              </a:rPr>
              <a:t>Account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8B84AE7-3B86-1F3C-1854-6E14AA7D3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5961" y="3703621"/>
            <a:ext cx="134702" cy="13409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BC71D63-9CE5-93ED-31BF-25DB450270C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34" y="4566991"/>
            <a:ext cx="244626" cy="24927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BD000FC-8635-BCE3-D453-ADE73B8D073E}"/>
              </a:ext>
            </a:extLst>
          </p:cNvPr>
          <p:cNvSpPr/>
          <p:nvPr/>
        </p:nvSpPr>
        <p:spPr bwMode="auto">
          <a:xfrm>
            <a:off x="1118035" y="3316305"/>
            <a:ext cx="3893009" cy="761369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A0F9D80-07FB-F087-2260-D48F015E2EF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93" y="3193784"/>
            <a:ext cx="244626" cy="249272"/>
          </a:xfrm>
          <a:prstGeom prst="rect">
            <a:avLst/>
          </a:prstGeom>
        </p:spPr>
      </p:pic>
      <p:sp>
        <p:nvSpPr>
          <p:cNvPr id="52" name="TextBox 217">
            <a:extLst>
              <a:ext uri="{FF2B5EF4-FFF2-40B4-BE49-F238E27FC236}">
                <a16:creationId xmlns:a16="http://schemas.microsoft.com/office/drawing/2014/main" id="{ABB90DDB-701E-6729-8A45-E58F91CF6810}"/>
              </a:ext>
            </a:extLst>
          </p:cNvPr>
          <p:cNvSpPr txBox="1"/>
          <p:nvPr/>
        </p:nvSpPr>
        <p:spPr bwMode="auto">
          <a:xfrm>
            <a:off x="644708" y="3159120"/>
            <a:ext cx="1477256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Prod- HUB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B589698-6463-1EA1-AB2A-CA2A14F6E67C}"/>
              </a:ext>
            </a:extLst>
          </p:cNvPr>
          <p:cNvSpPr/>
          <p:nvPr/>
        </p:nvSpPr>
        <p:spPr>
          <a:xfrm>
            <a:off x="5569624" y="3039762"/>
            <a:ext cx="4094882" cy="1305516"/>
          </a:xfrm>
          <a:prstGeom prst="roundRect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400" b="1">
              <a:solidFill>
                <a:schemeClr val="tx1"/>
              </a:solidFill>
              <a:latin typeface="+mj-lt"/>
              <a:ea typeface="ＭＳ Ｐゴシック" pitchFamily="-12" charset="-128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B95BB0B-18A7-660B-A5AC-9E02310E6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12" y="2921025"/>
            <a:ext cx="356665" cy="2236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82A3F6B-DA64-24F7-3B64-3DD031DF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512" y="3532812"/>
            <a:ext cx="410508" cy="285045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4549FD7-C064-5412-ED3B-2700DB42DCF0}"/>
              </a:ext>
            </a:extLst>
          </p:cNvPr>
          <p:cNvCxnSpPr>
            <a:cxnSpLocks/>
          </p:cNvCxnSpPr>
          <p:nvPr/>
        </p:nvCxnSpPr>
        <p:spPr>
          <a:xfrm>
            <a:off x="7888439" y="4077211"/>
            <a:ext cx="0" cy="615027"/>
          </a:xfrm>
          <a:prstGeom prst="straightConnector1">
            <a:avLst/>
          </a:prstGeom>
          <a:ln w="222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3F13EBC-1EB4-80C4-482C-493B386CA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5361" y="3601053"/>
            <a:ext cx="289325" cy="14745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97098CF-5760-5D7A-CF38-1BB570DE4E0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36405" y="3494939"/>
            <a:ext cx="299229" cy="29566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9D448F2-DB5C-6490-3C8B-301ACF45AA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9702" y="3688087"/>
            <a:ext cx="134702" cy="134093"/>
          </a:xfrm>
          <a:prstGeom prst="rect">
            <a:avLst/>
          </a:prstGeom>
        </p:spPr>
      </p:pic>
      <p:sp>
        <p:nvSpPr>
          <p:cNvPr id="60" name="TextBox 225">
            <a:extLst>
              <a:ext uri="{FF2B5EF4-FFF2-40B4-BE49-F238E27FC236}">
                <a16:creationId xmlns:a16="http://schemas.microsoft.com/office/drawing/2014/main" id="{1C76A19A-9834-D8AD-1E52-7AC14AE304C1}"/>
              </a:ext>
            </a:extLst>
          </p:cNvPr>
          <p:cNvSpPr txBox="1"/>
          <p:nvPr/>
        </p:nvSpPr>
        <p:spPr bwMode="auto">
          <a:xfrm rot="16200000">
            <a:off x="7279646" y="4251958"/>
            <a:ext cx="938746" cy="248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vnet peering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13093B4-A375-50E6-B148-43CAB587DA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26954" y="3661150"/>
            <a:ext cx="179864" cy="1809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DEDAC99-F76D-9072-5E3F-5653F26B0B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3027" y="3541785"/>
            <a:ext cx="323918" cy="26614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3CE2D37-CD5A-C5AA-198A-BAE3895BB5EC}"/>
              </a:ext>
            </a:extLst>
          </p:cNvPr>
          <p:cNvSpPr/>
          <p:nvPr/>
        </p:nvSpPr>
        <p:spPr bwMode="auto">
          <a:xfrm>
            <a:off x="5827697" y="3447459"/>
            <a:ext cx="597589" cy="391534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sp>
        <p:nvSpPr>
          <p:cNvPr id="64" name="TextBox 229">
            <a:extLst>
              <a:ext uri="{FF2B5EF4-FFF2-40B4-BE49-F238E27FC236}">
                <a16:creationId xmlns:a16="http://schemas.microsoft.com/office/drawing/2014/main" id="{1404EB99-543D-44A4-B53D-BB7C3BB36647}"/>
              </a:ext>
            </a:extLst>
          </p:cNvPr>
          <p:cNvSpPr txBox="1"/>
          <p:nvPr/>
        </p:nvSpPr>
        <p:spPr bwMode="auto">
          <a:xfrm>
            <a:off x="6346030" y="3912288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App Gateway + WAF</a:t>
            </a:r>
          </a:p>
        </p:txBody>
      </p:sp>
      <p:sp>
        <p:nvSpPr>
          <p:cNvPr id="65" name="TextBox 230">
            <a:extLst>
              <a:ext uri="{FF2B5EF4-FFF2-40B4-BE49-F238E27FC236}">
                <a16:creationId xmlns:a16="http://schemas.microsoft.com/office/drawing/2014/main" id="{06254DCA-11BD-FA33-6BA3-436B719DC9FF}"/>
              </a:ext>
            </a:extLst>
          </p:cNvPr>
          <p:cNvSpPr txBox="1"/>
          <p:nvPr/>
        </p:nvSpPr>
        <p:spPr bwMode="auto">
          <a:xfrm>
            <a:off x="7294259" y="3909194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UI Web VM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83541-C1FB-45DA-2499-FC9A528063B2}"/>
              </a:ext>
            </a:extLst>
          </p:cNvPr>
          <p:cNvSpPr/>
          <p:nvPr/>
        </p:nvSpPr>
        <p:spPr bwMode="auto">
          <a:xfrm>
            <a:off x="7011190" y="3462874"/>
            <a:ext cx="597589" cy="391534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FBA478-9868-2441-9353-29D6726407D8}"/>
              </a:ext>
            </a:extLst>
          </p:cNvPr>
          <p:cNvSpPr/>
          <p:nvPr/>
        </p:nvSpPr>
        <p:spPr bwMode="auto">
          <a:xfrm>
            <a:off x="8005209" y="3474401"/>
            <a:ext cx="597589" cy="391534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34EE90-771D-7524-3DCF-CF5C0F06FE92}"/>
              </a:ext>
            </a:extLst>
          </p:cNvPr>
          <p:cNvSpPr/>
          <p:nvPr/>
        </p:nvSpPr>
        <p:spPr bwMode="auto">
          <a:xfrm>
            <a:off x="8888386" y="3464397"/>
            <a:ext cx="597589" cy="391534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3F952E8-D8DD-3646-5D27-A2A0E1447C91}"/>
              </a:ext>
            </a:extLst>
          </p:cNvPr>
          <p:cNvGrpSpPr/>
          <p:nvPr/>
        </p:nvGrpSpPr>
        <p:grpSpPr>
          <a:xfrm>
            <a:off x="5569625" y="4476522"/>
            <a:ext cx="4094882" cy="1316276"/>
            <a:chOff x="6559348" y="3518119"/>
            <a:chExt cx="3805789" cy="145032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F271A9D-A846-BEE6-8C38-5132EAA8B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451" y="3518119"/>
              <a:ext cx="269686" cy="191225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A64921AD-8FE1-6183-A746-8918D67BD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5169" y="4080670"/>
              <a:ext cx="353995" cy="240487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88BAB1A-9F02-BA49-3D3D-21B28D9C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72122" y="4034095"/>
              <a:ext cx="263265" cy="285457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56AFEAB-9909-5C70-34D4-0CF011FB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577765" y="4072322"/>
              <a:ext cx="273384" cy="287816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F1094F-38EC-92BA-3439-4E4439668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142959" y="4033433"/>
              <a:ext cx="466209" cy="200174"/>
            </a:xfrm>
            <a:prstGeom prst="rect">
              <a:avLst/>
            </a:prstGeom>
          </p:spPr>
        </p:pic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A095051-B5F5-DFD0-784E-20B6DD1497C7}"/>
                </a:ext>
              </a:extLst>
            </p:cNvPr>
            <p:cNvSpPr/>
            <p:nvPr/>
          </p:nvSpPr>
          <p:spPr bwMode="auto">
            <a:xfrm>
              <a:off x="6838496" y="3761681"/>
              <a:ext cx="3357036" cy="838906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+mj-lt"/>
                <a:ea typeface="ＭＳ Ｐゴシック" pitchFamily="-12" charset="-128"/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DAF1B5E3-EFE8-9850-192E-53C4D7DC6A69}"/>
                </a:ext>
              </a:extLst>
            </p:cNvPr>
            <p:cNvSpPr/>
            <p:nvPr/>
          </p:nvSpPr>
          <p:spPr>
            <a:xfrm>
              <a:off x="6559348" y="3601888"/>
              <a:ext cx="3759401" cy="1100323"/>
            </a:xfrm>
            <a:prstGeom prst="roundRect">
              <a:avLst/>
            </a:prstGeom>
            <a:noFill/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400" b="1">
                <a:solidFill>
                  <a:schemeClr val="tx1"/>
                </a:solidFill>
                <a:latin typeface="+mj-lt"/>
                <a:ea typeface="ＭＳ Ｐゴシック" pitchFamily="-12" charset="-128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8B2C73D-E183-D45C-ACA7-20DDCADD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963984" y="4085768"/>
              <a:ext cx="255897" cy="250924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B4685AB1-29EC-D429-EA25-85D8A848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0146" y="4288205"/>
              <a:ext cx="152956" cy="172158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AD25AE5D-2D03-6F7B-E4BF-E1FA0C595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29473" y="4087070"/>
              <a:ext cx="287570" cy="223685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B879A3D-B192-8689-F7A0-24B0F4C8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59261" y="4283963"/>
              <a:ext cx="152956" cy="172158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2BB5316D-AEA6-B062-3E31-3FD386F2D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73736" y="4315827"/>
              <a:ext cx="152956" cy="172158"/>
            </a:xfrm>
            <a:prstGeom prst="rect">
              <a:avLst/>
            </a:prstGeom>
          </p:spPr>
        </p:pic>
        <p:sp>
          <p:nvSpPr>
            <p:cNvPr id="128" name="TextBox 248">
              <a:extLst>
                <a:ext uri="{FF2B5EF4-FFF2-40B4-BE49-F238E27FC236}">
                  <a16:creationId xmlns:a16="http://schemas.microsoft.com/office/drawing/2014/main" id="{0B701A5F-B38D-17A3-A884-9AD461FDFE96}"/>
                </a:ext>
              </a:extLst>
            </p:cNvPr>
            <p:cNvSpPr txBox="1"/>
            <p:nvPr/>
          </p:nvSpPr>
          <p:spPr bwMode="auto">
            <a:xfrm>
              <a:off x="6609923" y="4392470"/>
              <a:ext cx="1491428" cy="176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 dirty="0">
                  <a:latin typeface="+mj-lt"/>
                </a:rPr>
                <a:t>AKS (HA)</a:t>
              </a:r>
            </a:p>
          </p:txBody>
        </p:sp>
        <p:sp>
          <p:nvSpPr>
            <p:cNvPr id="129" name="TextBox 249">
              <a:extLst>
                <a:ext uri="{FF2B5EF4-FFF2-40B4-BE49-F238E27FC236}">
                  <a16:creationId xmlns:a16="http://schemas.microsoft.com/office/drawing/2014/main" id="{DF98EBBF-CE52-CC80-9E2F-A1CA065758A7}"/>
                </a:ext>
              </a:extLst>
            </p:cNvPr>
            <p:cNvSpPr txBox="1"/>
            <p:nvPr/>
          </p:nvSpPr>
          <p:spPr bwMode="auto">
            <a:xfrm>
              <a:off x="7345662" y="4408895"/>
              <a:ext cx="1491428" cy="559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 dirty="0">
                  <a:latin typeface="+mj-lt"/>
                </a:rPr>
                <a:t>PSQL </a:t>
              </a:r>
            </a:p>
            <a:p>
              <a:pPr algn="ctr" eaLnBrk="0" hangingPunct="0"/>
              <a:endParaRPr lang="en-US" sz="900" b="1" dirty="0">
                <a:latin typeface="+mj-lt"/>
              </a:endParaRPr>
            </a:p>
            <a:p>
              <a:pPr algn="ctr" eaLnBrk="0" hangingPunct="0"/>
              <a:r>
                <a:rPr lang="en-US" sz="900" b="1" dirty="0">
                  <a:latin typeface="+mj-lt"/>
                </a:rPr>
                <a:t>(Read Replica)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C3E628-8F2A-B5FC-A806-9806E861A647}"/>
                </a:ext>
              </a:extLst>
            </p:cNvPr>
            <p:cNvSpPr/>
            <p:nvPr/>
          </p:nvSpPr>
          <p:spPr bwMode="auto">
            <a:xfrm>
              <a:off x="7745818" y="3957672"/>
              <a:ext cx="633138" cy="514223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+mj-lt"/>
                <a:ea typeface="ＭＳ Ｐゴシック" pitchFamily="-12" charset="-128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7BF3432-268E-764B-5C87-D5FFAF7AAD41}"/>
                </a:ext>
              </a:extLst>
            </p:cNvPr>
            <p:cNvSpPr/>
            <p:nvPr/>
          </p:nvSpPr>
          <p:spPr bwMode="auto">
            <a:xfrm>
              <a:off x="6965745" y="3951384"/>
              <a:ext cx="716390" cy="514223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+mj-lt"/>
                <a:ea typeface="ＭＳ Ｐゴシック" pitchFamily="-12" charset="-128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1253B95-E727-7933-5ADA-B2669B99CEAB}"/>
                </a:ext>
              </a:extLst>
            </p:cNvPr>
            <p:cNvSpPr/>
            <p:nvPr/>
          </p:nvSpPr>
          <p:spPr bwMode="auto">
            <a:xfrm>
              <a:off x="8425784" y="3969641"/>
              <a:ext cx="1679967" cy="52436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7094" tIns="43547" rIns="87094" bIns="43547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096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+mj-lt"/>
                <a:ea typeface="ＭＳ Ｐゴシック" pitchFamily="-12" charset="-128"/>
              </a:endParaRPr>
            </a:p>
          </p:txBody>
        </p:sp>
        <p:sp>
          <p:nvSpPr>
            <p:cNvPr id="133" name="TextBox 253">
              <a:extLst>
                <a:ext uri="{FF2B5EF4-FFF2-40B4-BE49-F238E27FC236}">
                  <a16:creationId xmlns:a16="http://schemas.microsoft.com/office/drawing/2014/main" id="{4EFC27C4-FA08-0C34-4F1D-5AB5D56C5F0F}"/>
                </a:ext>
              </a:extLst>
            </p:cNvPr>
            <p:cNvSpPr txBox="1"/>
            <p:nvPr/>
          </p:nvSpPr>
          <p:spPr bwMode="auto">
            <a:xfrm>
              <a:off x="7967736" y="4430593"/>
              <a:ext cx="1491428" cy="176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 dirty="0">
                  <a:latin typeface="+mj-lt"/>
                </a:rPr>
                <a:t>KV</a:t>
              </a:r>
            </a:p>
          </p:txBody>
        </p:sp>
        <p:sp>
          <p:nvSpPr>
            <p:cNvPr id="134" name="TextBox 254">
              <a:extLst>
                <a:ext uri="{FF2B5EF4-FFF2-40B4-BE49-F238E27FC236}">
                  <a16:creationId xmlns:a16="http://schemas.microsoft.com/office/drawing/2014/main" id="{E0AF763F-3BDF-D1CF-D0AE-7DBAE4812646}"/>
                </a:ext>
              </a:extLst>
            </p:cNvPr>
            <p:cNvSpPr txBox="1"/>
            <p:nvPr/>
          </p:nvSpPr>
          <p:spPr bwMode="auto">
            <a:xfrm>
              <a:off x="8426789" y="4426903"/>
              <a:ext cx="149142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 dirty="0">
                  <a:latin typeface="+mj-lt"/>
                </a:rPr>
                <a:t>Redis </a:t>
              </a:r>
            </a:p>
            <a:p>
              <a:pPr algn="ctr" eaLnBrk="0" hangingPunct="0"/>
              <a:r>
                <a:rPr lang="en-US" sz="900" b="1" dirty="0">
                  <a:latin typeface="+mj-lt"/>
                </a:rPr>
                <a:t>cache</a:t>
              </a:r>
            </a:p>
          </p:txBody>
        </p:sp>
        <p:sp>
          <p:nvSpPr>
            <p:cNvPr id="135" name="TextBox 255">
              <a:extLst>
                <a:ext uri="{FF2B5EF4-FFF2-40B4-BE49-F238E27FC236}">
                  <a16:creationId xmlns:a16="http://schemas.microsoft.com/office/drawing/2014/main" id="{0B3EB303-5DF2-5C51-17AB-0E26879C4A82}"/>
                </a:ext>
              </a:extLst>
            </p:cNvPr>
            <p:cNvSpPr txBox="1"/>
            <p:nvPr/>
          </p:nvSpPr>
          <p:spPr bwMode="auto">
            <a:xfrm>
              <a:off x="8788268" y="4432766"/>
              <a:ext cx="1491428" cy="176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900" b="1" dirty="0">
                  <a:latin typeface="+mj-lt"/>
                </a:rPr>
                <a:t>ACR</a:t>
              </a: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4EAB0FB-A0B1-177B-9FCA-6FA0090AC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5634" y="3704014"/>
            <a:ext cx="134702" cy="1340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7B34167-22C6-8C1B-51EE-F1DB6464C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131" y="3721248"/>
            <a:ext cx="134702" cy="13409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F87B300-0C68-A750-75A4-E96B54748E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7985" y="3711755"/>
            <a:ext cx="134702" cy="13409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F367E95-0E1E-DEBD-87D2-4673CDD4894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159" y="4575125"/>
            <a:ext cx="244626" cy="24927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9BA92910-14AD-C78D-1596-A6C86B03AAA7}"/>
              </a:ext>
            </a:extLst>
          </p:cNvPr>
          <p:cNvSpPr/>
          <p:nvPr/>
        </p:nvSpPr>
        <p:spPr bwMode="auto">
          <a:xfrm>
            <a:off x="5690060" y="3324439"/>
            <a:ext cx="3893009" cy="761369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D75B095-9CD5-373B-C8C9-37CB77CD753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18" y="3201918"/>
            <a:ext cx="244626" cy="249272"/>
          </a:xfrm>
          <a:prstGeom prst="rect">
            <a:avLst/>
          </a:prstGeom>
        </p:spPr>
      </p:pic>
      <p:sp>
        <p:nvSpPr>
          <p:cNvPr id="76" name="TextBox 262">
            <a:extLst>
              <a:ext uri="{FF2B5EF4-FFF2-40B4-BE49-F238E27FC236}">
                <a16:creationId xmlns:a16="http://schemas.microsoft.com/office/drawing/2014/main" id="{5C3398F1-D9CD-10CD-742F-B1358DBD0060}"/>
              </a:ext>
            </a:extLst>
          </p:cNvPr>
          <p:cNvSpPr txBox="1"/>
          <p:nvPr/>
        </p:nvSpPr>
        <p:spPr bwMode="auto">
          <a:xfrm>
            <a:off x="3819730" y="5266628"/>
            <a:ext cx="1604719" cy="33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Storage </a:t>
            </a:r>
          </a:p>
          <a:p>
            <a:pPr algn="ctr" eaLnBrk="0" hangingPunct="0"/>
            <a:r>
              <a:rPr lang="en-US" sz="900" b="1" dirty="0">
                <a:latin typeface="+mj-lt"/>
              </a:rPr>
              <a:t>Account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9AEECD4-FD7C-FDD7-E933-067F2400F006}"/>
              </a:ext>
            </a:extLst>
          </p:cNvPr>
          <p:cNvSpPr/>
          <p:nvPr/>
        </p:nvSpPr>
        <p:spPr>
          <a:xfrm flipV="1">
            <a:off x="2304175" y="5958039"/>
            <a:ext cx="2531501" cy="676225"/>
          </a:xfrm>
          <a:prstGeom prst="roundRect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400" b="1">
              <a:solidFill>
                <a:schemeClr val="tx1"/>
              </a:solidFill>
              <a:latin typeface="+mj-lt"/>
              <a:ea typeface="ＭＳ Ｐゴシック" pitchFamily="-12" charset="-128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78251B98-57E6-0350-40CD-987369FAF91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31082" y="6052319"/>
            <a:ext cx="1108488" cy="54617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E051682-1A29-E678-8E22-E81653479E7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20947" y="6185564"/>
            <a:ext cx="1155508" cy="215651"/>
          </a:xfrm>
          <a:prstGeom prst="rect">
            <a:avLst/>
          </a:prstGeom>
        </p:spPr>
      </p:pic>
      <p:sp>
        <p:nvSpPr>
          <p:cNvPr id="80" name="TextBox 266">
            <a:extLst>
              <a:ext uri="{FF2B5EF4-FFF2-40B4-BE49-F238E27FC236}">
                <a16:creationId xmlns:a16="http://schemas.microsoft.com/office/drawing/2014/main" id="{2DC6C666-6D10-ED48-9746-CAC2350D8E6D}"/>
              </a:ext>
            </a:extLst>
          </p:cNvPr>
          <p:cNvSpPr txBox="1"/>
          <p:nvPr/>
        </p:nvSpPr>
        <p:spPr bwMode="auto">
          <a:xfrm>
            <a:off x="5175257" y="3899548"/>
            <a:ext cx="2000750" cy="2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900" b="1" dirty="0">
                <a:latin typeface="+mj-lt"/>
              </a:rPr>
              <a:t>Azure Firewall (HA)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990935CD-E518-8D64-B087-5515A3926B1E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4326090" y="-570726"/>
            <a:ext cx="1238428" cy="6781675"/>
          </a:xfrm>
          <a:prstGeom prst="bentConnector2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80820DC-B1D2-8648-04CA-03E85A29C703}"/>
              </a:ext>
            </a:extLst>
          </p:cNvPr>
          <p:cNvCxnSpPr>
            <a:cxnSpLocks/>
            <a:stCxn id="33" idx="1"/>
            <a:endCxn id="79" idx="1"/>
          </p:cNvCxnSpPr>
          <p:nvPr/>
        </p:nvCxnSpPr>
        <p:spPr>
          <a:xfrm rot="10800000" flipH="1" flipV="1">
            <a:off x="1255672" y="3635093"/>
            <a:ext cx="1065275" cy="2658297"/>
          </a:xfrm>
          <a:prstGeom prst="bentConnector3">
            <a:avLst>
              <a:gd name="adj1" fmla="val -41689"/>
            </a:avLst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TextBox 272">
            <a:extLst>
              <a:ext uri="{FF2B5EF4-FFF2-40B4-BE49-F238E27FC236}">
                <a16:creationId xmlns:a16="http://schemas.microsoft.com/office/drawing/2014/main" id="{E417BA73-99D2-3694-2970-99B42C0B0DDA}"/>
              </a:ext>
            </a:extLst>
          </p:cNvPr>
          <p:cNvSpPr txBox="1"/>
          <p:nvPr/>
        </p:nvSpPr>
        <p:spPr bwMode="auto">
          <a:xfrm>
            <a:off x="2604163" y="2752059"/>
            <a:ext cx="2586977" cy="23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1100" b="1" dirty="0">
                <a:latin typeface="+mj-lt"/>
              </a:rPr>
              <a:t>Primary region UAE North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AFE64AC-918C-E6D1-D59C-2C1FC9B6530D}"/>
              </a:ext>
            </a:extLst>
          </p:cNvPr>
          <p:cNvCxnSpPr>
            <a:cxnSpLocks/>
            <a:stCxn id="63" idx="0"/>
            <a:endCxn id="28" idx="0"/>
          </p:cNvCxnSpPr>
          <p:nvPr/>
        </p:nvCxnSpPr>
        <p:spPr>
          <a:xfrm rot="5400000" flipH="1" flipV="1">
            <a:off x="7483353" y="1121942"/>
            <a:ext cx="968656" cy="36823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240E4DE3-D6C0-CD3E-BA59-5A43547F3A0A}"/>
              </a:ext>
            </a:extLst>
          </p:cNvPr>
          <p:cNvCxnSpPr>
            <a:cxnSpLocks/>
            <a:stCxn id="63" idx="1"/>
            <a:endCxn id="103" idx="1"/>
          </p:cNvCxnSpPr>
          <p:nvPr/>
        </p:nvCxnSpPr>
        <p:spPr>
          <a:xfrm rot="10800000" flipH="1" flipV="1">
            <a:off x="5827697" y="3643227"/>
            <a:ext cx="144400" cy="2623929"/>
          </a:xfrm>
          <a:prstGeom prst="bentConnector3">
            <a:avLst>
              <a:gd name="adj1" fmla="val -306603"/>
            </a:avLst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7D651C0-6DB7-9888-8B2A-F01F770A36B9}"/>
              </a:ext>
            </a:extLst>
          </p:cNvPr>
          <p:cNvCxnSpPr>
            <a:cxnSpLocks/>
          </p:cNvCxnSpPr>
          <p:nvPr/>
        </p:nvCxnSpPr>
        <p:spPr>
          <a:xfrm rot="5400000">
            <a:off x="3152432" y="1378855"/>
            <a:ext cx="1661412" cy="2490356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64E1244-66F2-0583-084C-4ADE4DA37D07}"/>
              </a:ext>
            </a:extLst>
          </p:cNvPr>
          <p:cNvCxnSpPr>
            <a:cxnSpLocks/>
            <a:endCxn id="66" idx="0"/>
          </p:cNvCxnSpPr>
          <p:nvPr/>
        </p:nvCxnSpPr>
        <p:spPr>
          <a:xfrm rot="16200000" flipH="1">
            <a:off x="5434377" y="1587265"/>
            <a:ext cx="1669547" cy="2081668"/>
          </a:xfrm>
          <a:prstGeom prst="bent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5C38A9BB-44D5-74CD-4EA1-934F31BDB65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57495" y="5235922"/>
            <a:ext cx="317839" cy="9575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32B2AA3-1BCD-1706-60E8-108D615DC5D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573059" y="5223939"/>
            <a:ext cx="317839" cy="9575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AEBDDF3-C517-3CA4-FB55-7E0C16BEE10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32452" y="5223587"/>
            <a:ext cx="317839" cy="9575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AC937BB-F895-13E5-5972-69B9A3FB4A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91395" y="5210278"/>
            <a:ext cx="317839" cy="957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58BAE66-B13C-2FDC-D3A5-2BA1AB4E37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732" y="5184921"/>
            <a:ext cx="134702" cy="13409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3FE98641-1F5D-3808-727A-03B12CDA2B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8058" y="5182658"/>
            <a:ext cx="134702" cy="13409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127FF4A-C7B1-23FE-3A4C-B69136B36B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218" y="5195749"/>
            <a:ext cx="134702" cy="13409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9E95083-40DF-AC5D-E61E-C8A6BCDB197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95710" y="5221568"/>
            <a:ext cx="317839" cy="9575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6A980D6-163A-634E-BDEC-68E6C5B8970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43121" y="5224994"/>
            <a:ext cx="317839" cy="9575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B74803C-F9E7-35FE-0B6F-653E29910EF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73091" y="5215366"/>
            <a:ext cx="317839" cy="9575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B274308-9E8D-14C2-8569-8AF43EAF3D0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65519" y="5210278"/>
            <a:ext cx="317839" cy="9575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05AA8088-FEB7-C3FC-EF36-E2318CBDEA4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41245" y="5167397"/>
            <a:ext cx="317839" cy="9575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47CC39E-CBD9-4B6E-81D8-209AD35790A8}"/>
              </a:ext>
            </a:extLst>
          </p:cNvPr>
          <p:cNvSpPr/>
          <p:nvPr/>
        </p:nvSpPr>
        <p:spPr>
          <a:xfrm flipV="1">
            <a:off x="5972097" y="5929044"/>
            <a:ext cx="2531501" cy="676225"/>
          </a:xfrm>
          <a:prstGeom prst="roundRect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400" b="1">
              <a:solidFill>
                <a:schemeClr val="tx1"/>
              </a:solidFill>
              <a:latin typeface="+mj-lt"/>
              <a:ea typeface="ＭＳ Ｐゴシック" pitchFamily="-12" charset="-128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9C1E547-CF5F-EA2B-F32B-CCDDECA66C4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99004" y="6023324"/>
            <a:ext cx="1108488" cy="54617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9AF3BA0-E663-CF33-3AFA-9C2FC5CC3E2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88869" y="6156569"/>
            <a:ext cx="1155508" cy="21565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4EBC258-5785-0E27-777D-F0DD98841CE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34352" y="1182554"/>
            <a:ext cx="1068633" cy="54839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C2DB021-86B3-5BA6-8B35-CD73BE7DEEF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14646" y="1971740"/>
            <a:ext cx="573005" cy="48275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6C50303-D73C-A329-472E-36F55D83437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48146" y="3479515"/>
            <a:ext cx="299229" cy="29566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3646978-D211-5A63-7CA6-B833627DF80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38695" y="3645726"/>
            <a:ext cx="179864" cy="180994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97E4950-2CA0-F5F3-A033-90D86AA534FF}"/>
              </a:ext>
            </a:extLst>
          </p:cNvPr>
          <p:cNvSpPr/>
          <p:nvPr/>
        </p:nvSpPr>
        <p:spPr bwMode="auto">
          <a:xfrm>
            <a:off x="2422931" y="3447449"/>
            <a:ext cx="597589" cy="391534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D8FD02E0-D16C-7E31-7115-B7D1F00A23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7375" y="3688590"/>
            <a:ext cx="134702" cy="13409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61563E26-EA0E-8CB6-49D9-8D0A36FC7AA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14444" y="3523484"/>
            <a:ext cx="229219" cy="188333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1D5FEB25-0DCE-0144-A7C1-DAB5EABBB18A}"/>
              </a:ext>
            </a:extLst>
          </p:cNvPr>
          <p:cNvSpPr/>
          <p:nvPr/>
        </p:nvSpPr>
        <p:spPr bwMode="auto">
          <a:xfrm>
            <a:off x="3266485" y="3447449"/>
            <a:ext cx="597589" cy="391534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87094" tIns="43547" rIns="87094" bIns="4354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096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+mj-lt"/>
              <a:ea typeface="ＭＳ Ｐゴシック" pitchFamily="-12" charset="-128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88B7B6B-3722-83C5-FB04-FB37777FF7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9406" y="3704890"/>
            <a:ext cx="134702" cy="13409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602CC64-6A51-F60D-D185-F283635DD70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10210" y="3532812"/>
            <a:ext cx="229219" cy="188333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F18F5D-A191-954B-EA8D-17B9D9BE6B7F}"/>
              </a:ext>
            </a:extLst>
          </p:cNvPr>
          <p:cNvCxnSpPr>
            <a:cxnSpLocks/>
          </p:cNvCxnSpPr>
          <p:nvPr/>
        </p:nvCxnSpPr>
        <p:spPr>
          <a:xfrm>
            <a:off x="3983138" y="1534830"/>
            <a:ext cx="1046283" cy="0"/>
          </a:xfrm>
          <a:prstGeom prst="straightConnector1">
            <a:avLst/>
          </a:prstGeom>
          <a:ln w="9525">
            <a:solidFill>
              <a:srgbClr val="004E9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>
            <a:extLst>
              <a:ext uri="{FF2B5EF4-FFF2-40B4-BE49-F238E27FC236}">
                <a16:creationId xmlns:a16="http://schemas.microsoft.com/office/drawing/2014/main" id="{1741AB76-E1DD-6E5E-4B34-38B2FA0F4F5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427084" y="1223328"/>
            <a:ext cx="488864" cy="364778"/>
          </a:xfrm>
          <a:prstGeom prst="rect">
            <a:avLst/>
          </a:prstGeom>
        </p:spPr>
      </p:pic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594135A-53AA-259A-E259-F23A57BC949D}"/>
              </a:ext>
            </a:extLst>
          </p:cNvPr>
          <p:cNvCxnSpPr>
            <a:cxnSpLocks/>
          </p:cNvCxnSpPr>
          <p:nvPr/>
        </p:nvCxnSpPr>
        <p:spPr>
          <a:xfrm flipH="1" flipV="1">
            <a:off x="5453585" y="1521433"/>
            <a:ext cx="1046283" cy="4669"/>
          </a:xfrm>
          <a:prstGeom prst="straightConnector1">
            <a:avLst/>
          </a:prstGeom>
          <a:ln w="9525">
            <a:solidFill>
              <a:srgbClr val="004E9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0D365BBE-4C87-A110-2CEC-9DC994A5BE5C}"/>
              </a:ext>
            </a:extLst>
          </p:cNvPr>
          <p:cNvSpPr txBox="1"/>
          <p:nvPr/>
        </p:nvSpPr>
        <p:spPr>
          <a:xfrm>
            <a:off x="3207117" y="1624138"/>
            <a:ext cx="957968" cy="2513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9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HD Stores/</a:t>
            </a:r>
          </a:p>
          <a:p>
            <a:pPr algn="ctr"/>
            <a:r>
              <a:rPr lang="en-IN" sz="9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Fleet Controllers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6F23D05-CCCC-3F8F-4FF2-ACA806D19AB1}"/>
              </a:ext>
            </a:extLst>
          </p:cNvPr>
          <p:cNvSpPr txBox="1"/>
          <p:nvPr/>
        </p:nvSpPr>
        <p:spPr>
          <a:xfrm>
            <a:off x="6435083" y="1733373"/>
            <a:ext cx="1098802" cy="1256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9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Rider / Driver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6984D35-5737-B9EE-7339-B2F41B14227E}"/>
              </a:ext>
            </a:extLst>
          </p:cNvPr>
          <p:cNvCxnSpPr>
            <a:cxnSpLocks/>
          </p:cNvCxnSpPr>
          <p:nvPr/>
        </p:nvCxnSpPr>
        <p:spPr>
          <a:xfrm flipH="1">
            <a:off x="5253322" y="1544051"/>
            <a:ext cx="0" cy="220707"/>
          </a:xfrm>
          <a:prstGeom prst="straightConnector1">
            <a:avLst/>
          </a:prstGeom>
          <a:ln w="9525">
            <a:solidFill>
              <a:srgbClr val="004E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FC9D93D-9F72-86A5-0098-B78D1DA6439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29422" y="1144139"/>
            <a:ext cx="424163" cy="427179"/>
          </a:xfrm>
          <a:prstGeom prst="rect">
            <a:avLst/>
          </a:prstGeom>
        </p:spPr>
      </p:pic>
      <p:pic>
        <p:nvPicPr>
          <p:cNvPr id="170" name="Picture 6" descr="Traffic Manager | Microsoft Azure Color">
            <a:extLst>
              <a:ext uri="{FF2B5EF4-FFF2-40B4-BE49-F238E27FC236}">
                <a16:creationId xmlns:a16="http://schemas.microsoft.com/office/drawing/2014/main" id="{3DC0D0DE-1E99-A19D-900F-7C795A5F9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54" y="1759925"/>
            <a:ext cx="479735" cy="4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Oval 178">
            <a:extLst>
              <a:ext uri="{FF2B5EF4-FFF2-40B4-BE49-F238E27FC236}">
                <a16:creationId xmlns:a16="http://schemas.microsoft.com/office/drawing/2014/main" id="{BC4A11B9-C256-E137-164E-B5E2889BAB65}"/>
              </a:ext>
            </a:extLst>
          </p:cNvPr>
          <p:cNvSpPr/>
          <p:nvPr/>
        </p:nvSpPr>
        <p:spPr>
          <a:xfrm>
            <a:off x="4919497" y="1715458"/>
            <a:ext cx="678353" cy="516204"/>
          </a:xfrm>
          <a:prstGeom prst="ellipse">
            <a:avLst/>
          </a:prstGeom>
          <a:solidFill>
            <a:srgbClr val="FF0000">
              <a:alpha val="18824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32F481FB-C890-426F-71F8-B0A2C55EB3F1}"/>
              </a:ext>
            </a:extLst>
          </p:cNvPr>
          <p:cNvSpPr/>
          <p:nvPr/>
        </p:nvSpPr>
        <p:spPr>
          <a:xfrm>
            <a:off x="6873660" y="4886312"/>
            <a:ext cx="707041" cy="444993"/>
          </a:xfrm>
          <a:prstGeom prst="ellipse">
            <a:avLst/>
          </a:prstGeom>
          <a:solidFill>
            <a:srgbClr val="FF0000">
              <a:alpha val="18824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71764A79-16E1-1D48-FBD2-D6D184080692}"/>
              </a:ext>
            </a:extLst>
          </p:cNvPr>
          <p:cNvSpPr/>
          <p:nvPr/>
        </p:nvSpPr>
        <p:spPr>
          <a:xfrm>
            <a:off x="7173320" y="6034758"/>
            <a:ext cx="678353" cy="553913"/>
          </a:xfrm>
          <a:prstGeom prst="ellipse">
            <a:avLst/>
          </a:prstGeom>
          <a:solidFill>
            <a:srgbClr val="FFC000">
              <a:alpha val="18824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2" name="TextBox 34">
            <a:extLst>
              <a:ext uri="{FF2B5EF4-FFF2-40B4-BE49-F238E27FC236}">
                <a16:creationId xmlns:a16="http://schemas.microsoft.com/office/drawing/2014/main" id="{C5E69E56-E970-9C17-884E-1DF8028F845E}"/>
              </a:ext>
            </a:extLst>
          </p:cNvPr>
          <p:cNvSpPr txBox="1"/>
          <p:nvPr/>
        </p:nvSpPr>
        <p:spPr>
          <a:xfrm>
            <a:off x="4578331" y="2212431"/>
            <a:ext cx="1459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dirty="0"/>
              <a:t>Azure Traffic Manager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7E1618-8734-C201-B18A-D69B82314203}"/>
              </a:ext>
            </a:extLst>
          </p:cNvPr>
          <p:cNvCxnSpPr>
            <a:cxnSpLocks/>
          </p:cNvCxnSpPr>
          <p:nvPr/>
        </p:nvCxnSpPr>
        <p:spPr>
          <a:xfrm flipV="1">
            <a:off x="2661910" y="4820846"/>
            <a:ext cx="0" cy="14227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D378F9-2331-4CBD-296A-A6632A58AF9C}"/>
              </a:ext>
            </a:extLst>
          </p:cNvPr>
          <p:cNvCxnSpPr>
            <a:cxnSpLocks/>
          </p:cNvCxnSpPr>
          <p:nvPr/>
        </p:nvCxnSpPr>
        <p:spPr>
          <a:xfrm>
            <a:off x="2648382" y="4815838"/>
            <a:ext cx="4603072" cy="89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EDBF98-DF64-0391-F1A9-4D8D37B592AB}"/>
              </a:ext>
            </a:extLst>
          </p:cNvPr>
          <p:cNvCxnSpPr>
            <a:cxnSpLocks/>
          </p:cNvCxnSpPr>
          <p:nvPr/>
        </p:nvCxnSpPr>
        <p:spPr>
          <a:xfrm flipV="1">
            <a:off x="7237847" y="4815838"/>
            <a:ext cx="0" cy="163108"/>
          </a:xfrm>
          <a:prstGeom prst="line">
            <a:avLst/>
          </a:prstGeom>
          <a:ln w="22225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649BB54-F61C-B292-8EDD-A23531C8789D}"/>
              </a:ext>
            </a:extLst>
          </p:cNvPr>
          <p:cNvSpPr txBox="1"/>
          <p:nvPr/>
        </p:nvSpPr>
        <p:spPr>
          <a:xfrm>
            <a:off x="4971335" y="4641355"/>
            <a:ext cx="1346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PSQL Replication</a:t>
            </a:r>
          </a:p>
        </p:txBody>
      </p:sp>
    </p:spTree>
    <p:extLst>
      <p:ext uri="{BB962C8B-B14F-4D97-AF65-F5344CB8AC3E}">
        <p14:creationId xmlns:p14="http://schemas.microsoft.com/office/powerpoint/2010/main" val="72209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614D6-9332-504D-DAE7-5DAC91470C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58" y="3198313"/>
            <a:ext cx="11291460" cy="46137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ALMP Scale Up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E8D69-1A52-05F4-2C94-4F994672F4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3913C-7E1C-C4BE-6877-6BBABC3F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9" y="842881"/>
            <a:ext cx="9840685" cy="601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D48FB-A9F8-4E98-6371-B6D5BA7B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95" y="289940"/>
            <a:ext cx="11344808" cy="304699"/>
          </a:xfrm>
        </p:spPr>
        <p:txBody>
          <a:bodyPr/>
          <a:lstStyle/>
          <a:p>
            <a:r>
              <a:rPr lang="en-US" dirty="0"/>
              <a:t>New Proposed Approach By Development Partner (Cognizant)</a:t>
            </a:r>
          </a:p>
        </p:txBody>
      </p:sp>
    </p:spTree>
    <p:extLst>
      <p:ext uri="{BB962C8B-B14F-4D97-AF65-F5344CB8AC3E}">
        <p14:creationId xmlns:p14="http://schemas.microsoft.com/office/powerpoint/2010/main" val="418363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3913C-7E1C-C4BE-6877-6BBABC3F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9" y="842881"/>
            <a:ext cx="9840685" cy="601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D48FB-A9F8-4E98-6371-B6D5BA7B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95" y="289940"/>
            <a:ext cx="11344808" cy="304699"/>
          </a:xfrm>
        </p:spPr>
        <p:txBody>
          <a:bodyPr/>
          <a:lstStyle/>
          <a:p>
            <a:r>
              <a:rPr lang="en-US" dirty="0"/>
              <a:t>Temp Approach to Agreed with Development Partner</a:t>
            </a:r>
          </a:p>
        </p:txBody>
      </p:sp>
    </p:spTree>
    <p:extLst>
      <p:ext uri="{BB962C8B-B14F-4D97-AF65-F5344CB8AC3E}">
        <p14:creationId xmlns:p14="http://schemas.microsoft.com/office/powerpoint/2010/main" val="191572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3913C-7E1C-C4BE-6877-6BBABC3F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9" y="842881"/>
            <a:ext cx="9840685" cy="601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D48FB-A9F8-4E98-6371-B6D5BA7B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95" y="289940"/>
            <a:ext cx="11344808" cy="304699"/>
          </a:xfrm>
        </p:spPr>
        <p:txBody>
          <a:bodyPr/>
          <a:lstStyle/>
          <a:p>
            <a:r>
              <a:rPr lang="en-US" dirty="0"/>
              <a:t>New Approach – In Discussion with Development Partner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CACE77-5D22-FA04-996A-CCA635E28AA5}"/>
              </a:ext>
            </a:extLst>
          </p:cNvPr>
          <p:cNvSpPr/>
          <p:nvPr/>
        </p:nvSpPr>
        <p:spPr>
          <a:xfrm>
            <a:off x="3864334" y="2091192"/>
            <a:ext cx="17492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9B99E-77FE-B69A-05C7-718C8C91D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481" y="3239647"/>
            <a:ext cx="1939203" cy="1456526"/>
          </a:xfrm>
          <a:prstGeom prst="rect">
            <a:avLst/>
          </a:prstGeom>
        </p:spPr>
      </p:pic>
      <p:pic>
        <p:nvPicPr>
          <p:cNvPr id="6" name="Picture 4" descr="Azure Data Lake Gen2 Logo">
            <a:extLst>
              <a:ext uri="{FF2B5EF4-FFF2-40B4-BE49-F238E27FC236}">
                <a16:creationId xmlns:a16="http://schemas.microsoft.com/office/drawing/2014/main" id="{78EEE60B-E81B-F924-7947-2B2B378B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481" y="3163745"/>
            <a:ext cx="1533442" cy="10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76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3913C-7E1C-C4BE-6877-6BBABC3F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9" y="842881"/>
            <a:ext cx="9840685" cy="601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D48FB-A9F8-4E98-6371-B6D5BA7B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95" y="289940"/>
            <a:ext cx="11344808" cy="304699"/>
          </a:xfrm>
        </p:spPr>
        <p:txBody>
          <a:bodyPr/>
          <a:lstStyle/>
          <a:p>
            <a:r>
              <a:rPr lang="en-US" dirty="0"/>
              <a:t>Final Approach – Recommended from Americana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A3D15D-5C4B-24ED-6000-CC9C7064C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40" y="5091466"/>
            <a:ext cx="10510168" cy="1766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4D4DC0-E788-1E9C-47EC-9A0FC249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43" y="1228919"/>
            <a:ext cx="6234141" cy="3738426"/>
          </a:xfrm>
          <a:prstGeom prst="rect">
            <a:avLst/>
          </a:prstGeom>
        </p:spPr>
      </p:pic>
      <p:pic>
        <p:nvPicPr>
          <p:cNvPr id="4" name="Picture 4" descr="Azure Data Lake Gen2 Logo">
            <a:extLst>
              <a:ext uri="{FF2B5EF4-FFF2-40B4-BE49-F238E27FC236}">
                <a16:creationId xmlns:a16="http://schemas.microsoft.com/office/drawing/2014/main" id="{78EEE60B-E81B-F924-7947-2B2B378B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23" y="1980207"/>
            <a:ext cx="2515487" cy="1448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44CE6-740B-4771-5016-55C7DAB0A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28" y="2562349"/>
            <a:ext cx="2961296" cy="2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0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7584AD-A5F0-8745-A06C-1F93B735A1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39647-F67D-D546-AB2F-36AFEB5D65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07C9B5-372E-5A4F-B322-DB365B70D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2956"/>
            <a:ext cx="12192000" cy="40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7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614D6-9332-504D-DAE7-5DAC91470C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58" y="3198313"/>
            <a:ext cx="11291460" cy="46137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ALMP Platform Introduction and Vision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E8D69-1A52-05F4-2C94-4F994672F4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2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43DCE1-863C-4807-CB71-40CC5D7E85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Americana Last Mile Platform – Introduction and Vision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BC8AB-6278-6674-D068-15B4768012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C85C8D4-DBAC-15FF-CC8E-D24706CBF5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List of Americana Last Mile Documentation on product introduction and vision statement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479B994-CAF9-764C-4DF5-F869F1A002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Americana Last Mile Delivery Platform – High Level Business Case (Shared on E-mail)</a:t>
            </a:r>
          </a:p>
          <a:p>
            <a:r>
              <a:rPr lang="en-US" dirty="0"/>
              <a:t>Cost and Budget with – Americana Last Mile Delivery Platform (Discussed with Hakki and will share)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8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614D6-9332-504D-DAE7-5DAC91470C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58" y="3198313"/>
            <a:ext cx="11291460" cy="46137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ALMP Application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E8D69-1A52-05F4-2C94-4F994672F4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0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F63215-A874-1B07-D35C-5F6F09BE2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B3F4A-5301-19E0-D573-EE40E1C288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53F4D-85B2-D7E3-EA36-1ED6D22D12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0919F-98AA-4ACF-10DB-A650EFD9C1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pic>
        <p:nvPicPr>
          <p:cNvPr id="10" name="Picture 9" descr="Diagram, timeline">
            <a:extLst>
              <a:ext uri="{FF2B5EF4-FFF2-40B4-BE49-F238E27FC236}">
                <a16:creationId xmlns:a16="http://schemas.microsoft.com/office/drawing/2014/main" id="{B8183522-CC5C-726B-DEFA-74FFDF7C4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7049"/>
            <a:ext cx="11370365" cy="60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EE237A-DFE2-E5E4-6320-4750CCC7A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ALMP Data Platform Architecture – Proposed from Microsoft SME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B0DEF-42A3-649D-650F-5AE7112530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C91F2-749E-319F-FD09-03995B77E0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A58F3-D059-C169-0EC6-468A54DB001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ECB73-E39E-50C4-A192-9ED4F7DC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0" y="685859"/>
            <a:ext cx="11230888" cy="610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E8954-90F1-BF01-7FE4-6C5D09A20C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ALMP Data Platform Expansion with Existing Design (Next Phase)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C46C0-7639-D1B3-3C9E-AD8DAEC60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54F96-C23E-3E8A-FBEC-A3A1D4C4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520" y="3230477"/>
            <a:ext cx="6674480" cy="3627523"/>
          </a:xfrm>
          <a:prstGeom prst="rect">
            <a:avLst/>
          </a:prstGeom>
        </p:spPr>
      </p:pic>
      <p:pic>
        <p:nvPicPr>
          <p:cNvPr id="15" name="Picture 14" descr="Diagram, timeline&#10;&#10;Description automatically generated">
            <a:extLst>
              <a:ext uri="{FF2B5EF4-FFF2-40B4-BE49-F238E27FC236}">
                <a16:creationId xmlns:a16="http://schemas.microsoft.com/office/drawing/2014/main" id="{1BD441FA-BCA1-EBC4-E73D-AECE0C752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719773"/>
            <a:ext cx="6145681" cy="32951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CC3895-7B46-5575-3452-D0F3D7FF2B61}"/>
              </a:ext>
            </a:extLst>
          </p:cNvPr>
          <p:cNvCxnSpPr>
            <a:cxnSpLocks/>
          </p:cNvCxnSpPr>
          <p:nvPr/>
        </p:nvCxnSpPr>
        <p:spPr>
          <a:xfrm>
            <a:off x="2807855" y="888838"/>
            <a:ext cx="4645890" cy="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1081C5-49C3-47C5-C83A-8493310DBF2A}"/>
              </a:ext>
            </a:extLst>
          </p:cNvPr>
          <p:cNvCxnSpPr>
            <a:cxnSpLocks/>
          </p:cNvCxnSpPr>
          <p:nvPr/>
        </p:nvCxnSpPr>
        <p:spPr>
          <a:xfrm>
            <a:off x="7557773" y="888838"/>
            <a:ext cx="0" cy="3774602"/>
          </a:xfrm>
          <a:prstGeom prst="straightConnector1">
            <a:avLst/>
          </a:prstGeom>
          <a:ln w="254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798EA0-C8D1-6A9B-C5CB-21F77569D251}"/>
              </a:ext>
            </a:extLst>
          </p:cNvPr>
          <p:cNvCxnSpPr/>
          <p:nvPr/>
        </p:nvCxnSpPr>
        <p:spPr>
          <a:xfrm>
            <a:off x="2807855" y="888838"/>
            <a:ext cx="0" cy="54591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Graphical user interface, application, Word, email, website&#10;&#10;Description automatically generated">
            <a:extLst>
              <a:ext uri="{FF2B5EF4-FFF2-40B4-BE49-F238E27FC236}">
                <a16:creationId xmlns:a16="http://schemas.microsoft.com/office/drawing/2014/main" id="{BF5B2AAE-8995-4D68-BD0D-E53AECC07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" y="4088469"/>
            <a:ext cx="7297444" cy="160574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43B8A9-8A6D-8B3F-9EDE-826EB400A9AE}"/>
              </a:ext>
            </a:extLst>
          </p:cNvPr>
          <p:cNvCxnSpPr>
            <a:cxnSpLocks/>
          </p:cNvCxnSpPr>
          <p:nvPr/>
        </p:nvCxnSpPr>
        <p:spPr>
          <a:xfrm>
            <a:off x="1527717" y="3000929"/>
            <a:ext cx="0" cy="1094708"/>
          </a:xfrm>
          <a:prstGeom prst="straightConnector1">
            <a:avLst/>
          </a:prstGeom>
          <a:ln w="254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1E3A84-7246-7587-2304-8385994561E7}"/>
              </a:ext>
            </a:extLst>
          </p:cNvPr>
          <p:cNvCxnSpPr>
            <a:cxnSpLocks/>
          </p:cNvCxnSpPr>
          <p:nvPr/>
        </p:nvCxnSpPr>
        <p:spPr>
          <a:xfrm flipV="1">
            <a:off x="4817327" y="2868058"/>
            <a:ext cx="0" cy="1227579"/>
          </a:xfrm>
          <a:prstGeom prst="straightConnector1">
            <a:avLst/>
          </a:prstGeom>
          <a:ln w="254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7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614D6-9332-504D-DAE7-5DAC91470C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58" y="3198313"/>
            <a:ext cx="11291460" cy="46137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ALMP Infrastructure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E8D69-1A52-05F4-2C94-4F994672F4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8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43DCE1-863C-4807-CB71-40CC5D7E85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Americana Last Mile Platform – Infrastructure Design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680FB-7B49-295F-2AEA-19A932BE53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3340" y="685859"/>
            <a:ext cx="11291460" cy="2717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Cloud design consists of the various cloud resources as part of the ALMP platform design which is managed via below environments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BC8AB-6278-6674-D068-15B4768012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C16DC-1E35-8D3F-684C-8359B9E3B421}"/>
              </a:ext>
            </a:extLst>
          </p:cNvPr>
          <p:cNvSpPr txBox="1"/>
          <p:nvPr/>
        </p:nvSpPr>
        <p:spPr>
          <a:xfrm>
            <a:off x="717158" y="5925920"/>
            <a:ext cx="8693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DR region will be decided with the prod during the launch at the end of year 2022.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The list of resources which is common for non-prod and prod is in discussion with partner which consists of Firewall,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KeyVault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and other common cloud services.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98D1A8-FD9F-9EB8-D650-D238E1AC6BB1}"/>
              </a:ext>
            </a:extLst>
          </p:cNvPr>
          <p:cNvGrpSpPr/>
          <p:nvPr/>
        </p:nvGrpSpPr>
        <p:grpSpPr>
          <a:xfrm>
            <a:off x="443027" y="1002464"/>
            <a:ext cx="8022728" cy="4517477"/>
            <a:chOff x="576327" y="619140"/>
            <a:chExt cx="10549365" cy="59558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C4710B-E0B3-EA83-1583-6A3F7079513B}"/>
                </a:ext>
              </a:extLst>
            </p:cNvPr>
            <p:cNvSpPr/>
            <p:nvPr/>
          </p:nvSpPr>
          <p:spPr>
            <a:xfrm>
              <a:off x="670858" y="2588845"/>
              <a:ext cx="7577499" cy="4591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ALMP Primary Hub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F47020-3263-6222-CC5A-0483B0EDA5DA}"/>
                </a:ext>
              </a:extLst>
            </p:cNvPr>
            <p:cNvSpPr/>
            <p:nvPr/>
          </p:nvSpPr>
          <p:spPr>
            <a:xfrm>
              <a:off x="8334264" y="2588845"/>
              <a:ext cx="2718121" cy="45913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ALMP DR Hub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48F1F9-C0F7-633C-27BB-54BE356EBF39}"/>
                </a:ext>
              </a:extLst>
            </p:cNvPr>
            <p:cNvSpPr/>
            <p:nvPr/>
          </p:nvSpPr>
          <p:spPr>
            <a:xfrm>
              <a:off x="670858" y="1656214"/>
              <a:ext cx="10381529" cy="271731"/>
            </a:xfrm>
            <a:prstGeom prst="rect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/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Traffic Manager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4FAD17-05E3-8FF8-16A2-9D547BABCC3E}"/>
                </a:ext>
              </a:extLst>
            </p:cNvPr>
            <p:cNvSpPr txBox="1"/>
            <p:nvPr/>
          </p:nvSpPr>
          <p:spPr>
            <a:xfrm>
              <a:off x="576327" y="3198086"/>
              <a:ext cx="2017885" cy="365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Region-1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D3F151-92A3-1AF3-0848-3640FB293438}"/>
                </a:ext>
              </a:extLst>
            </p:cNvPr>
            <p:cNvSpPr txBox="1"/>
            <p:nvPr/>
          </p:nvSpPr>
          <p:spPr>
            <a:xfrm>
              <a:off x="8248354" y="3198352"/>
              <a:ext cx="1291554" cy="365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Region-2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C6768F-D1F4-723E-9CF8-78E64AC830D5}"/>
                </a:ext>
              </a:extLst>
            </p:cNvPr>
            <p:cNvSpPr/>
            <p:nvPr/>
          </p:nvSpPr>
          <p:spPr>
            <a:xfrm>
              <a:off x="670859" y="3507005"/>
              <a:ext cx="3722163" cy="2702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6D9DEB-482E-8ED5-A3D0-C0489BCCF39E}"/>
                </a:ext>
              </a:extLst>
            </p:cNvPr>
            <p:cNvSpPr/>
            <p:nvPr/>
          </p:nvSpPr>
          <p:spPr>
            <a:xfrm>
              <a:off x="823259" y="3682555"/>
              <a:ext cx="3470476" cy="59715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1. DEV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9CF73F-D229-59AB-652E-EB5176469FC2}"/>
                </a:ext>
              </a:extLst>
            </p:cNvPr>
            <p:cNvSpPr/>
            <p:nvPr/>
          </p:nvSpPr>
          <p:spPr>
            <a:xfrm>
              <a:off x="823258" y="4514790"/>
              <a:ext cx="3470475" cy="59715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2. QA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4DD0DB-BC71-6F29-3DD0-1DD891078DCF}"/>
                </a:ext>
              </a:extLst>
            </p:cNvPr>
            <p:cNvSpPr/>
            <p:nvPr/>
          </p:nvSpPr>
          <p:spPr>
            <a:xfrm>
              <a:off x="823259" y="5351831"/>
              <a:ext cx="3470474" cy="59715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3. UAT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CF014D-505A-1FE9-4BFD-4A106E4D6240}"/>
                </a:ext>
              </a:extLst>
            </p:cNvPr>
            <p:cNvSpPr/>
            <p:nvPr/>
          </p:nvSpPr>
          <p:spPr>
            <a:xfrm>
              <a:off x="4478930" y="3493403"/>
              <a:ext cx="3769427" cy="2702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62FB33-8248-E4B9-287E-F5010BC9B772}"/>
                </a:ext>
              </a:extLst>
            </p:cNvPr>
            <p:cNvSpPr/>
            <p:nvPr/>
          </p:nvSpPr>
          <p:spPr>
            <a:xfrm>
              <a:off x="4620725" y="3707358"/>
              <a:ext cx="3492656" cy="5971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4. Pre-Prod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28B3DA-3985-B135-1747-ACEB36FAC2D3}"/>
                </a:ext>
              </a:extLst>
            </p:cNvPr>
            <p:cNvSpPr/>
            <p:nvPr/>
          </p:nvSpPr>
          <p:spPr>
            <a:xfrm>
              <a:off x="4620725" y="4527540"/>
              <a:ext cx="3492656" cy="59715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5. Prod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C2CED8-AD8C-DF48-A40A-85D5B4F78385}"/>
                </a:ext>
              </a:extLst>
            </p:cNvPr>
            <p:cNvSpPr/>
            <p:nvPr/>
          </p:nvSpPr>
          <p:spPr>
            <a:xfrm>
              <a:off x="8334265" y="3488067"/>
              <a:ext cx="2718120" cy="2702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6506B2-E5F0-5E8E-A42F-27ACDEED13FB}"/>
                </a:ext>
              </a:extLst>
            </p:cNvPr>
            <p:cNvSpPr txBox="1"/>
            <p:nvPr/>
          </p:nvSpPr>
          <p:spPr>
            <a:xfrm>
              <a:off x="670857" y="6209792"/>
              <a:ext cx="3722163" cy="365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1. Non-Prod Subscription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B3903-3AF0-7906-B4ED-0080193C7836}"/>
                </a:ext>
              </a:extLst>
            </p:cNvPr>
            <p:cNvSpPr txBox="1"/>
            <p:nvPr/>
          </p:nvSpPr>
          <p:spPr>
            <a:xfrm>
              <a:off x="4478929" y="6223225"/>
              <a:ext cx="3769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3. Production Subscription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F85BC6-B6F5-7746-71E1-98529884EE80}"/>
                </a:ext>
              </a:extLst>
            </p:cNvPr>
            <p:cNvSpPr txBox="1"/>
            <p:nvPr/>
          </p:nvSpPr>
          <p:spPr>
            <a:xfrm>
              <a:off x="8334264" y="6199099"/>
              <a:ext cx="2658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4. DR Subscription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5A0EB4-474E-0EA3-9A28-DC263D5AD728}"/>
                </a:ext>
              </a:extLst>
            </p:cNvPr>
            <p:cNvSpPr txBox="1"/>
            <p:nvPr/>
          </p:nvSpPr>
          <p:spPr>
            <a:xfrm>
              <a:off x="5264800" y="2297073"/>
              <a:ext cx="2995702" cy="365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2. Central Hub Subscription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4E2F72-F8C1-6504-6FA3-989D6A4071F2}"/>
                </a:ext>
              </a:extLst>
            </p:cNvPr>
            <p:cNvSpPr/>
            <p:nvPr/>
          </p:nvSpPr>
          <p:spPr>
            <a:xfrm>
              <a:off x="8390152" y="3707358"/>
              <a:ext cx="2602431" cy="140459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6. Disaster Recovery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389F0B-1AC3-8006-E8B8-C1E1210DDCF2}"/>
                </a:ext>
              </a:extLst>
            </p:cNvPr>
            <p:cNvSpPr/>
            <p:nvPr/>
          </p:nvSpPr>
          <p:spPr>
            <a:xfrm>
              <a:off x="670858" y="619140"/>
              <a:ext cx="10381527" cy="669416"/>
            </a:xfrm>
            <a:prstGeom prst="rect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ALMP Platform Users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(Stores, Drivers, Customer, Aggregators, DoD Partners,…)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066BDC-557E-4185-3EF6-9DA62FAD8583}"/>
                </a:ext>
              </a:extLst>
            </p:cNvPr>
            <p:cNvSpPr txBox="1"/>
            <p:nvPr/>
          </p:nvSpPr>
          <p:spPr>
            <a:xfrm>
              <a:off x="9133988" y="2289964"/>
              <a:ext cx="1991704" cy="365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5. DR Subscription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43EDBE-2679-227D-4D62-EE54B7D6CF91}"/>
                </a:ext>
              </a:extLst>
            </p:cNvPr>
            <p:cNvCxnSpPr>
              <a:cxnSpLocks/>
              <a:stCxn id="25" idx="2"/>
              <a:endCxn id="8" idx="0"/>
            </p:cNvCxnSpPr>
            <p:nvPr/>
          </p:nvCxnSpPr>
          <p:spPr>
            <a:xfrm>
              <a:off x="5861621" y="1288556"/>
              <a:ext cx="1" cy="367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36E9EE7-5423-608E-052E-402B2151F7EF}"/>
                </a:ext>
              </a:extLst>
            </p:cNvPr>
            <p:cNvCxnSpPr/>
            <p:nvPr/>
          </p:nvCxnSpPr>
          <p:spPr>
            <a:xfrm>
              <a:off x="4540045" y="2222210"/>
              <a:ext cx="1" cy="367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A9F42-633A-7FE1-68EF-DF26A10A4A6F}"/>
                </a:ext>
              </a:extLst>
            </p:cNvPr>
            <p:cNvCxnSpPr/>
            <p:nvPr/>
          </p:nvCxnSpPr>
          <p:spPr>
            <a:xfrm>
              <a:off x="9649029" y="2228452"/>
              <a:ext cx="1" cy="367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1760CD-977B-2070-8327-C58B47CA2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32361" y="2229466"/>
              <a:ext cx="5121504" cy="1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03FAB85-4C05-8633-7996-4825B9441988}"/>
                </a:ext>
              </a:extLst>
            </p:cNvPr>
            <p:cNvCxnSpPr>
              <a:cxnSpLocks/>
            </p:cNvCxnSpPr>
            <p:nvPr/>
          </p:nvCxnSpPr>
          <p:spPr>
            <a:xfrm>
              <a:off x="5861620" y="1931971"/>
              <a:ext cx="1" cy="275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04F972-248D-887C-5DA8-EB42B575B058}"/>
                </a:ext>
              </a:extLst>
            </p:cNvPr>
            <p:cNvCxnSpPr>
              <a:cxnSpLocks/>
            </p:cNvCxnSpPr>
            <p:nvPr/>
          </p:nvCxnSpPr>
          <p:spPr>
            <a:xfrm>
              <a:off x="2447328" y="3047976"/>
              <a:ext cx="0" cy="459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8BEA836-69BC-9E93-822D-19EFFF86DDB2}"/>
                </a:ext>
              </a:extLst>
            </p:cNvPr>
            <p:cNvCxnSpPr>
              <a:cxnSpLocks/>
            </p:cNvCxnSpPr>
            <p:nvPr/>
          </p:nvCxnSpPr>
          <p:spPr>
            <a:xfrm>
              <a:off x="6363642" y="3034374"/>
              <a:ext cx="0" cy="459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527D50C-D5E2-320D-69D1-A316754BA4A5}"/>
                </a:ext>
              </a:extLst>
            </p:cNvPr>
            <p:cNvCxnSpPr>
              <a:cxnSpLocks/>
            </p:cNvCxnSpPr>
            <p:nvPr/>
          </p:nvCxnSpPr>
          <p:spPr>
            <a:xfrm>
              <a:off x="9663424" y="3061620"/>
              <a:ext cx="0" cy="459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FBCECB-D8DC-EAE9-F2A6-21205FEAD0E1}"/>
                </a:ext>
              </a:extLst>
            </p:cNvPr>
            <p:cNvSpPr txBox="1"/>
            <p:nvPr/>
          </p:nvSpPr>
          <p:spPr>
            <a:xfrm>
              <a:off x="6033094" y="1946111"/>
              <a:ext cx="3689535" cy="365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Routed to DR if Region-1 DC Failed</a:t>
              </a:r>
            </a:p>
          </p:txBody>
        </p:sp>
      </p:grp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B06BDD90-ADA1-CEE0-E0F5-2151C692AC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81894" y="1190890"/>
            <a:ext cx="3710104" cy="4244636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HUB Subscription </a:t>
            </a:r>
            <a:r>
              <a:rPr lang="en-IN" dirty="0"/>
              <a:t>– Considered as a DMZ network contains public-facing services and is designed to help protect the internal networks.</a:t>
            </a:r>
          </a:p>
          <a:p>
            <a:endParaRPr lang="en-IN" dirty="0"/>
          </a:p>
          <a:p>
            <a:r>
              <a:rPr lang="en-IN" b="1" dirty="0"/>
              <a:t>Non-Prod Subscription </a:t>
            </a:r>
            <a:r>
              <a:rPr lang="en-IN" dirty="0"/>
              <a:t>– Contains non-production (Dev/QA/UAT) environment resources</a:t>
            </a:r>
          </a:p>
          <a:p>
            <a:endParaRPr lang="en-IN" dirty="0"/>
          </a:p>
          <a:p>
            <a:r>
              <a:rPr lang="en-IN" b="1" dirty="0"/>
              <a:t>Production Subscription </a:t>
            </a:r>
            <a:r>
              <a:rPr lang="en-IN" dirty="0"/>
              <a:t>– Comprised of Production environment resources</a:t>
            </a:r>
          </a:p>
          <a:p>
            <a:endParaRPr lang="en-IN" dirty="0"/>
          </a:p>
          <a:p>
            <a:r>
              <a:rPr lang="en-IN" b="1" dirty="0"/>
              <a:t>DR HUB Subscription </a:t>
            </a:r>
            <a:r>
              <a:rPr lang="en-IN" dirty="0"/>
              <a:t>– Provisioned in a different region it acts as a DMZ (Demilitarized Zone) network for DR resources.</a:t>
            </a:r>
          </a:p>
          <a:p>
            <a:endParaRPr lang="en-IN" dirty="0"/>
          </a:p>
          <a:p>
            <a:r>
              <a:rPr lang="en-IN" b="1" dirty="0"/>
              <a:t>DR Prod Subscription </a:t>
            </a:r>
            <a:r>
              <a:rPr lang="en-IN" dirty="0"/>
              <a:t>– Acts as a DMZ for DR resources.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8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5647650B01864B9A091DA60103AB16" ma:contentTypeVersion="19" ma:contentTypeDescription="Create a new document." ma:contentTypeScope="" ma:versionID="c6cc3c2d9817d395985113e4b0f7515a">
  <xsd:schema xmlns:xsd="http://www.w3.org/2001/XMLSchema" xmlns:xs="http://www.w3.org/2001/XMLSchema" xmlns:p="http://schemas.microsoft.com/office/2006/metadata/properties" xmlns:ns1="http://schemas.microsoft.com/sharepoint/v3" xmlns:ns2="f64d1815-b4b4-4b09-9b0b-8491c6d9052e" xmlns:ns3="80e8c00d-9aa3-40b9-a614-7007bb7e10a3" targetNamespace="http://schemas.microsoft.com/office/2006/metadata/properties" ma:root="true" ma:fieldsID="16f89d1bd6e3c654ae8210da9da1e577" ns1:_="" ns2:_="" ns3:_="">
    <xsd:import namespace="http://schemas.microsoft.com/sharepoint/v3"/>
    <xsd:import namespace="f64d1815-b4b4-4b09-9b0b-8491c6d9052e"/>
    <xsd:import namespace="80e8c00d-9aa3-40b9-a614-7007bb7e10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4d1815-b4b4-4b09-9b0b-8491c6d905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134522f1-6d97-455e-86fc-84f819cbe33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e8c00d-9aa3-40b9-a614-7007bb7e10a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145eafb-6fcb-470d-a197-530b88cdd43c}" ma:internalName="TaxCatchAll" ma:showField="CatchAllData" ma:web="80e8c00d-9aa3-40b9-a614-7007bb7e10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0e8c00d-9aa3-40b9-a614-7007bb7e10a3">
      <UserInfo>
        <DisplayName>Vinod Tiwari Appinventiv</DisplayName>
        <AccountId>306</AccountId>
        <AccountType/>
      </UserInfo>
      <UserInfo>
        <DisplayName>Dheeraj Pant</DisplayName>
        <AccountId>307</AccountId>
        <AccountType/>
      </UserInfo>
      <UserInfo>
        <DisplayName>Mamtha Kumari Gupta</DisplayName>
        <AccountId>305</AccountId>
        <AccountType/>
      </UserInfo>
    </SharedWithUsers>
    <_ip_UnifiedCompliancePolicyUIAction xmlns="http://schemas.microsoft.com/sharepoint/v3" xsi:nil="true"/>
    <TaxCatchAll xmlns="80e8c00d-9aa3-40b9-a614-7007bb7e10a3" xsi:nil="true"/>
    <lcf76f155ced4ddcb4097134ff3c332f xmlns="f64d1815-b4b4-4b09-9b0b-8491c6d9052e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A24A424-95C5-4441-944B-0E2423FE88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64d1815-b4b4-4b09-9b0b-8491c6d9052e"/>
    <ds:schemaRef ds:uri="80e8c00d-9aa3-40b9-a614-7007bb7e10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0EC5CA-6C6D-4708-89B6-D2C7F53F0A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EFBA1C-C3C8-4272-9DF7-C9937149E1F2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80e8c00d-9aa3-40b9-a614-7007bb7e10a3"/>
    <ds:schemaRef ds:uri="f64d1815-b4b4-4b09-9b0b-8491c6d9052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42811</TotalTime>
  <Words>494</Words>
  <Application>Microsoft Office PowerPoint</Application>
  <PresentationFormat>Widescreen</PresentationFormat>
  <Paragraphs>106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Georgia</vt:lpstr>
      <vt:lpstr>Lato</vt:lpstr>
      <vt:lpstr>Wingdings</vt:lpstr>
      <vt:lpstr>Office Theme</vt:lpstr>
      <vt:lpstr>1_Office Theme</vt:lpstr>
      <vt:lpstr>AMERICANA LAST MILE DELIVERY PLATFORM (Technical Design)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Proposed Approach By Development Partner (Cognizant)</vt:lpstr>
      <vt:lpstr>Temp Approach to Agreed with Development Partner</vt:lpstr>
      <vt:lpstr>New Approach – In Discussion with Development Partner</vt:lpstr>
      <vt:lpstr>Final Approach – Recommended from Americana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Wissam Kamel</dc:creator>
  <cp:lastModifiedBy>Vinod Tiwari</cp:lastModifiedBy>
  <cp:revision>275</cp:revision>
  <cp:lastPrinted>2019-11-28T12:20:30Z</cp:lastPrinted>
  <dcterms:created xsi:type="dcterms:W3CDTF">2019-11-26T07:30:48Z</dcterms:created>
  <dcterms:modified xsi:type="dcterms:W3CDTF">2024-05-17T07:47:10Z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0x010100815647650B01864B9A091DA60103AB16</vt:lpwstr>
  </property>
  <property fmtid="{D5CDD505-2E9C-101B-9397-08002B2CF9AE}" pid="3" name="MediaServiceImageTags">
    <vt:lpwstr/>
  </property>
</Properties>
</file>